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51" d="100"/>
          <a:sy n="51" d="100"/>
        </p:scale>
        <p:origin x="11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books/NBK232554/" TargetMode="External"/><Relationship Id="rId1" Type="http://schemas.openxmlformats.org/officeDocument/2006/relationships/hyperlink" Target="https://www.kaggle.com/datasets/adamprzychodni/ml-prediction-of-poverty-and-malnutrition-dataset?select=Appendix.pdf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books/NBK232554/" TargetMode="External"/><Relationship Id="rId1" Type="http://schemas.openxmlformats.org/officeDocument/2006/relationships/hyperlink" Target="https://www.kaggle.com/datasets/adamprzychodni/ml-prediction-of-poverty-and-malnutrition-dataset?select=Appendix.pdf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0356B0-E2E4-46FA-9C45-EF50661C72D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6B60E11-D9E1-4EE2-A701-9CAF85F799EB}">
      <dgm:prSet/>
      <dgm:spPr/>
      <dgm:t>
        <a:bodyPr/>
        <a:lstStyle/>
        <a:p>
          <a:r>
            <a:rPr lang="en-US" b="0" i="0" baseline="0"/>
            <a:t>Significant health and socio-economic impacts</a:t>
          </a:r>
          <a:endParaRPr lang="en-US"/>
        </a:p>
      </dgm:t>
    </dgm:pt>
    <dgm:pt modelId="{E295A20F-9AEC-4E5F-827D-520B9B1453A2}" type="parTrans" cxnId="{88E64ABD-E8FE-4CDE-BE3C-FEC41F61A817}">
      <dgm:prSet/>
      <dgm:spPr/>
      <dgm:t>
        <a:bodyPr/>
        <a:lstStyle/>
        <a:p>
          <a:endParaRPr lang="en-US"/>
        </a:p>
      </dgm:t>
    </dgm:pt>
    <dgm:pt modelId="{0AE0EF90-F207-4C19-82EF-A8B398D05673}" type="sibTrans" cxnId="{88E64ABD-E8FE-4CDE-BE3C-FEC41F61A817}">
      <dgm:prSet/>
      <dgm:spPr/>
      <dgm:t>
        <a:bodyPr/>
        <a:lstStyle/>
        <a:p>
          <a:endParaRPr lang="en-US"/>
        </a:p>
      </dgm:t>
    </dgm:pt>
    <dgm:pt modelId="{BFC16F82-45B7-4302-99FE-EF7696F02A24}">
      <dgm:prSet/>
      <dgm:spPr/>
      <dgm:t>
        <a:bodyPr/>
        <a:lstStyle/>
        <a:p>
          <a:r>
            <a:rPr lang="en-US" b="0" i="0" baseline="0"/>
            <a:t>Focus on women aged 15-49 with BMI &lt; 18.5</a:t>
          </a:r>
          <a:endParaRPr lang="en-US"/>
        </a:p>
      </dgm:t>
    </dgm:pt>
    <dgm:pt modelId="{F900E793-5311-4358-AE47-93AEAEC93A6F}" type="parTrans" cxnId="{EF645A5B-6FCA-4D62-BA56-24B26495F675}">
      <dgm:prSet/>
      <dgm:spPr/>
      <dgm:t>
        <a:bodyPr/>
        <a:lstStyle/>
        <a:p>
          <a:endParaRPr lang="en-US"/>
        </a:p>
      </dgm:t>
    </dgm:pt>
    <dgm:pt modelId="{BD35C716-55E3-4B78-98B7-0657FC67207D}" type="sibTrans" cxnId="{EF645A5B-6FCA-4D62-BA56-24B26495F675}">
      <dgm:prSet/>
      <dgm:spPr/>
      <dgm:t>
        <a:bodyPr/>
        <a:lstStyle/>
        <a:p>
          <a:endParaRPr lang="en-US"/>
        </a:p>
      </dgm:t>
    </dgm:pt>
    <dgm:pt modelId="{48AE3048-5B4C-4C9E-A7C1-299D781FBEC5}">
      <dgm:prSet/>
      <dgm:spPr/>
      <dgm:t>
        <a:bodyPr/>
        <a:lstStyle/>
        <a:p>
          <a:r>
            <a:rPr lang="en-US" b="0" i="0" baseline="0"/>
            <a:t>Targets contributing factors for better public health strategies </a:t>
          </a:r>
          <a:endParaRPr lang="en-US"/>
        </a:p>
      </dgm:t>
    </dgm:pt>
    <dgm:pt modelId="{BACF6AC2-A1E7-4625-A5B7-25DE7904ACB4}" type="parTrans" cxnId="{A48789CA-4914-4C45-B1B9-D9A1A65D5283}">
      <dgm:prSet/>
      <dgm:spPr/>
      <dgm:t>
        <a:bodyPr/>
        <a:lstStyle/>
        <a:p>
          <a:endParaRPr lang="en-US"/>
        </a:p>
      </dgm:t>
    </dgm:pt>
    <dgm:pt modelId="{17BEF6D8-6438-46DF-9844-6CD0BF347462}" type="sibTrans" cxnId="{A48789CA-4914-4C45-B1B9-D9A1A65D5283}">
      <dgm:prSet/>
      <dgm:spPr/>
      <dgm:t>
        <a:bodyPr/>
        <a:lstStyle/>
        <a:p>
          <a:endParaRPr lang="en-US"/>
        </a:p>
      </dgm:t>
    </dgm:pt>
    <dgm:pt modelId="{F07EB2D9-D77A-4AC1-8C89-CD887FB47F32}" type="pres">
      <dgm:prSet presAssocID="{EA0356B0-E2E4-46FA-9C45-EF50661C72D0}" presName="vert0" presStyleCnt="0">
        <dgm:presLayoutVars>
          <dgm:dir/>
          <dgm:animOne val="branch"/>
          <dgm:animLvl val="lvl"/>
        </dgm:presLayoutVars>
      </dgm:prSet>
      <dgm:spPr/>
    </dgm:pt>
    <dgm:pt modelId="{915AB3B8-A237-4C30-8D0A-28B7DF0B78E9}" type="pres">
      <dgm:prSet presAssocID="{B6B60E11-D9E1-4EE2-A701-9CAF85F799EB}" presName="thickLine" presStyleLbl="alignNode1" presStyleIdx="0" presStyleCnt="3"/>
      <dgm:spPr/>
    </dgm:pt>
    <dgm:pt modelId="{6086E0FC-3FC9-4076-B2D9-9E7E54AF443E}" type="pres">
      <dgm:prSet presAssocID="{B6B60E11-D9E1-4EE2-A701-9CAF85F799EB}" presName="horz1" presStyleCnt="0"/>
      <dgm:spPr/>
    </dgm:pt>
    <dgm:pt modelId="{12049868-70D2-4551-B0FA-B7D006B5D7C3}" type="pres">
      <dgm:prSet presAssocID="{B6B60E11-D9E1-4EE2-A701-9CAF85F799EB}" presName="tx1" presStyleLbl="revTx" presStyleIdx="0" presStyleCnt="3"/>
      <dgm:spPr/>
    </dgm:pt>
    <dgm:pt modelId="{F08AF1DA-5712-4013-83A4-320D37046088}" type="pres">
      <dgm:prSet presAssocID="{B6B60E11-D9E1-4EE2-A701-9CAF85F799EB}" presName="vert1" presStyleCnt="0"/>
      <dgm:spPr/>
    </dgm:pt>
    <dgm:pt modelId="{DD372E56-434A-4C62-8611-C8B40B107F56}" type="pres">
      <dgm:prSet presAssocID="{BFC16F82-45B7-4302-99FE-EF7696F02A24}" presName="thickLine" presStyleLbl="alignNode1" presStyleIdx="1" presStyleCnt="3"/>
      <dgm:spPr/>
    </dgm:pt>
    <dgm:pt modelId="{409C7B3D-7FD6-4D6D-8FC5-132079F90069}" type="pres">
      <dgm:prSet presAssocID="{BFC16F82-45B7-4302-99FE-EF7696F02A24}" presName="horz1" presStyleCnt="0"/>
      <dgm:spPr/>
    </dgm:pt>
    <dgm:pt modelId="{302C9497-B2F3-4964-81CA-E9A6363BE66E}" type="pres">
      <dgm:prSet presAssocID="{BFC16F82-45B7-4302-99FE-EF7696F02A24}" presName="tx1" presStyleLbl="revTx" presStyleIdx="1" presStyleCnt="3"/>
      <dgm:spPr/>
    </dgm:pt>
    <dgm:pt modelId="{18F539D0-C1EA-4588-81E8-CDAD29A41299}" type="pres">
      <dgm:prSet presAssocID="{BFC16F82-45B7-4302-99FE-EF7696F02A24}" presName="vert1" presStyleCnt="0"/>
      <dgm:spPr/>
    </dgm:pt>
    <dgm:pt modelId="{6F2B53B1-5956-4CFA-B4C9-8D730D7DE192}" type="pres">
      <dgm:prSet presAssocID="{48AE3048-5B4C-4C9E-A7C1-299D781FBEC5}" presName="thickLine" presStyleLbl="alignNode1" presStyleIdx="2" presStyleCnt="3"/>
      <dgm:spPr/>
    </dgm:pt>
    <dgm:pt modelId="{A9A9B47E-6FBE-400B-9C02-08BA3E50C125}" type="pres">
      <dgm:prSet presAssocID="{48AE3048-5B4C-4C9E-A7C1-299D781FBEC5}" presName="horz1" presStyleCnt="0"/>
      <dgm:spPr/>
    </dgm:pt>
    <dgm:pt modelId="{A2E0D901-2CDF-443A-900E-223701D48200}" type="pres">
      <dgm:prSet presAssocID="{48AE3048-5B4C-4C9E-A7C1-299D781FBEC5}" presName="tx1" presStyleLbl="revTx" presStyleIdx="2" presStyleCnt="3"/>
      <dgm:spPr/>
    </dgm:pt>
    <dgm:pt modelId="{F08855B2-753A-4D16-897E-6AC78F8EC483}" type="pres">
      <dgm:prSet presAssocID="{48AE3048-5B4C-4C9E-A7C1-299D781FBEC5}" presName="vert1" presStyleCnt="0"/>
      <dgm:spPr/>
    </dgm:pt>
  </dgm:ptLst>
  <dgm:cxnLst>
    <dgm:cxn modelId="{B37A071C-316D-423E-A6C7-21E5F78C682B}" type="presOf" srcId="{B6B60E11-D9E1-4EE2-A701-9CAF85F799EB}" destId="{12049868-70D2-4551-B0FA-B7D006B5D7C3}" srcOrd="0" destOrd="0" presId="urn:microsoft.com/office/officeart/2008/layout/LinedList"/>
    <dgm:cxn modelId="{EF645A5B-6FCA-4D62-BA56-24B26495F675}" srcId="{EA0356B0-E2E4-46FA-9C45-EF50661C72D0}" destId="{BFC16F82-45B7-4302-99FE-EF7696F02A24}" srcOrd="1" destOrd="0" parTransId="{F900E793-5311-4358-AE47-93AEAEC93A6F}" sibTransId="{BD35C716-55E3-4B78-98B7-0657FC67207D}"/>
    <dgm:cxn modelId="{8BE2B88C-220E-4693-910F-EBBA36113871}" type="presOf" srcId="{BFC16F82-45B7-4302-99FE-EF7696F02A24}" destId="{302C9497-B2F3-4964-81CA-E9A6363BE66E}" srcOrd="0" destOrd="0" presId="urn:microsoft.com/office/officeart/2008/layout/LinedList"/>
    <dgm:cxn modelId="{58DCBE9C-5886-49F1-A2DD-E0B9FEE7FA73}" type="presOf" srcId="{EA0356B0-E2E4-46FA-9C45-EF50661C72D0}" destId="{F07EB2D9-D77A-4AC1-8C89-CD887FB47F32}" srcOrd="0" destOrd="0" presId="urn:microsoft.com/office/officeart/2008/layout/LinedList"/>
    <dgm:cxn modelId="{88E64ABD-E8FE-4CDE-BE3C-FEC41F61A817}" srcId="{EA0356B0-E2E4-46FA-9C45-EF50661C72D0}" destId="{B6B60E11-D9E1-4EE2-A701-9CAF85F799EB}" srcOrd="0" destOrd="0" parTransId="{E295A20F-9AEC-4E5F-827D-520B9B1453A2}" sibTransId="{0AE0EF90-F207-4C19-82EF-A8B398D05673}"/>
    <dgm:cxn modelId="{A48789CA-4914-4C45-B1B9-D9A1A65D5283}" srcId="{EA0356B0-E2E4-46FA-9C45-EF50661C72D0}" destId="{48AE3048-5B4C-4C9E-A7C1-299D781FBEC5}" srcOrd="2" destOrd="0" parTransId="{BACF6AC2-A1E7-4625-A5B7-25DE7904ACB4}" sibTransId="{17BEF6D8-6438-46DF-9844-6CD0BF347462}"/>
    <dgm:cxn modelId="{29FDEFD2-A87D-4A34-AA31-0A96F7348DB6}" type="presOf" srcId="{48AE3048-5B4C-4C9E-A7C1-299D781FBEC5}" destId="{A2E0D901-2CDF-443A-900E-223701D48200}" srcOrd="0" destOrd="0" presId="urn:microsoft.com/office/officeart/2008/layout/LinedList"/>
    <dgm:cxn modelId="{3EC4C976-0D6B-42FC-869F-5D56BD606A0F}" type="presParOf" srcId="{F07EB2D9-D77A-4AC1-8C89-CD887FB47F32}" destId="{915AB3B8-A237-4C30-8D0A-28B7DF0B78E9}" srcOrd="0" destOrd="0" presId="urn:microsoft.com/office/officeart/2008/layout/LinedList"/>
    <dgm:cxn modelId="{66AC30F5-F752-4471-A44E-89F878110259}" type="presParOf" srcId="{F07EB2D9-D77A-4AC1-8C89-CD887FB47F32}" destId="{6086E0FC-3FC9-4076-B2D9-9E7E54AF443E}" srcOrd="1" destOrd="0" presId="urn:microsoft.com/office/officeart/2008/layout/LinedList"/>
    <dgm:cxn modelId="{3C9A249A-157A-4844-9CE7-16E915CDA963}" type="presParOf" srcId="{6086E0FC-3FC9-4076-B2D9-9E7E54AF443E}" destId="{12049868-70D2-4551-B0FA-B7D006B5D7C3}" srcOrd="0" destOrd="0" presId="urn:microsoft.com/office/officeart/2008/layout/LinedList"/>
    <dgm:cxn modelId="{84295F77-195B-4D8E-B97B-149F9377C29C}" type="presParOf" srcId="{6086E0FC-3FC9-4076-B2D9-9E7E54AF443E}" destId="{F08AF1DA-5712-4013-83A4-320D37046088}" srcOrd="1" destOrd="0" presId="urn:microsoft.com/office/officeart/2008/layout/LinedList"/>
    <dgm:cxn modelId="{E5FE8903-1ADB-4D2B-A408-ED90DF9E8F46}" type="presParOf" srcId="{F07EB2D9-D77A-4AC1-8C89-CD887FB47F32}" destId="{DD372E56-434A-4C62-8611-C8B40B107F56}" srcOrd="2" destOrd="0" presId="urn:microsoft.com/office/officeart/2008/layout/LinedList"/>
    <dgm:cxn modelId="{D5CDE484-C67D-49BD-9F4A-275D5B7DBEB4}" type="presParOf" srcId="{F07EB2D9-D77A-4AC1-8C89-CD887FB47F32}" destId="{409C7B3D-7FD6-4D6D-8FC5-132079F90069}" srcOrd="3" destOrd="0" presId="urn:microsoft.com/office/officeart/2008/layout/LinedList"/>
    <dgm:cxn modelId="{B01B6783-D1C4-4E9B-A2A1-97BC8F0FC5E9}" type="presParOf" srcId="{409C7B3D-7FD6-4D6D-8FC5-132079F90069}" destId="{302C9497-B2F3-4964-81CA-E9A6363BE66E}" srcOrd="0" destOrd="0" presId="urn:microsoft.com/office/officeart/2008/layout/LinedList"/>
    <dgm:cxn modelId="{CB8E833E-7B43-4019-84EA-D4F934A44C85}" type="presParOf" srcId="{409C7B3D-7FD6-4D6D-8FC5-132079F90069}" destId="{18F539D0-C1EA-4588-81E8-CDAD29A41299}" srcOrd="1" destOrd="0" presId="urn:microsoft.com/office/officeart/2008/layout/LinedList"/>
    <dgm:cxn modelId="{31F18C02-ECE9-4924-B0F7-BE9FEAD76E88}" type="presParOf" srcId="{F07EB2D9-D77A-4AC1-8C89-CD887FB47F32}" destId="{6F2B53B1-5956-4CFA-B4C9-8D730D7DE192}" srcOrd="4" destOrd="0" presId="urn:microsoft.com/office/officeart/2008/layout/LinedList"/>
    <dgm:cxn modelId="{252BA31B-5355-48E9-A3E4-A2F711C611B7}" type="presParOf" srcId="{F07EB2D9-D77A-4AC1-8C89-CD887FB47F32}" destId="{A9A9B47E-6FBE-400B-9C02-08BA3E50C125}" srcOrd="5" destOrd="0" presId="urn:microsoft.com/office/officeart/2008/layout/LinedList"/>
    <dgm:cxn modelId="{7BC857CB-44C2-489D-944D-4709BC9A9087}" type="presParOf" srcId="{A9A9B47E-6FBE-400B-9C02-08BA3E50C125}" destId="{A2E0D901-2CDF-443A-900E-223701D48200}" srcOrd="0" destOrd="0" presId="urn:microsoft.com/office/officeart/2008/layout/LinedList"/>
    <dgm:cxn modelId="{05824B19-4023-470F-A639-C253946E752B}" type="presParOf" srcId="{A9A9B47E-6FBE-400B-9C02-08BA3E50C125}" destId="{F08855B2-753A-4D16-897E-6AC78F8EC4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74BC1-8EDB-48EA-9467-FFD78C121E55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4226092-3DD5-44F7-A580-C4A565D4B147}">
      <dgm:prSet/>
      <dgm:spPr/>
      <dgm:t>
        <a:bodyPr/>
        <a:lstStyle/>
        <a:p>
          <a:r>
            <a:rPr lang="en-US" b="0" i="0" baseline="0"/>
            <a:t>Malnutrition prevalent among women in Sub-Saharan Africa</a:t>
          </a:r>
          <a:endParaRPr lang="en-US"/>
        </a:p>
      </dgm:t>
    </dgm:pt>
    <dgm:pt modelId="{2D2F039D-FD74-439F-88BC-409EE7A445B4}" type="parTrans" cxnId="{F31666E0-7E31-4F15-8DD7-18D67D7F73D7}">
      <dgm:prSet/>
      <dgm:spPr/>
      <dgm:t>
        <a:bodyPr/>
        <a:lstStyle/>
        <a:p>
          <a:endParaRPr lang="en-US"/>
        </a:p>
      </dgm:t>
    </dgm:pt>
    <dgm:pt modelId="{252CFE94-FE3A-43B5-B297-58062E8873FF}" type="sibTrans" cxnId="{F31666E0-7E31-4F15-8DD7-18D67D7F73D7}">
      <dgm:prSet/>
      <dgm:spPr/>
      <dgm:t>
        <a:bodyPr/>
        <a:lstStyle/>
        <a:p>
          <a:endParaRPr lang="en-US"/>
        </a:p>
      </dgm:t>
    </dgm:pt>
    <dgm:pt modelId="{9779F885-B961-4894-8D72-0BC7C79E04A0}">
      <dgm:prSet/>
      <dgm:spPr/>
      <dgm:t>
        <a:bodyPr/>
        <a:lstStyle/>
        <a:p>
          <a:r>
            <a:rPr lang="en-US" b="0" i="0" baseline="0"/>
            <a:t>Comparable to other developing regions, but less severe than South Asia</a:t>
          </a:r>
          <a:endParaRPr lang="en-US"/>
        </a:p>
      </dgm:t>
    </dgm:pt>
    <dgm:pt modelId="{00C7C8A2-7904-439D-A0AE-04B61ADCAA9E}" type="parTrans" cxnId="{76AD3BF5-15A4-49F5-B416-999C3EE6BFAF}">
      <dgm:prSet/>
      <dgm:spPr/>
      <dgm:t>
        <a:bodyPr/>
        <a:lstStyle/>
        <a:p>
          <a:endParaRPr lang="en-US"/>
        </a:p>
      </dgm:t>
    </dgm:pt>
    <dgm:pt modelId="{7B136651-038B-4FA7-82A5-858F5192AF40}" type="sibTrans" cxnId="{76AD3BF5-15A4-49F5-B416-999C3EE6BFAF}">
      <dgm:prSet/>
      <dgm:spPr/>
      <dgm:t>
        <a:bodyPr/>
        <a:lstStyle/>
        <a:p>
          <a:endParaRPr lang="en-US"/>
        </a:p>
      </dgm:t>
    </dgm:pt>
    <dgm:pt modelId="{7BA07FFC-76FE-4E83-ADE7-203523D5028D}">
      <dgm:prSet/>
      <dgm:spPr/>
      <dgm:t>
        <a:bodyPr/>
        <a:lstStyle/>
        <a:p>
          <a:r>
            <a:rPr lang="en-US" b="0" i="0" baseline="0"/>
            <a:t>Influences maternal mortality and low birth weight </a:t>
          </a:r>
          <a:endParaRPr lang="en-US"/>
        </a:p>
      </dgm:t>
    </dgm:pt>
    <dgm:pt modelId="{05E7750C-8D42-4874-BC54-AF76A923ED95}" type="parTrans" cxnId="{70D84A69-EC5E-4D12-9DF3-8A77D47134E4}">
      <dgm:prSet/>
      <dgm:spPr/>
      <dgm:t>
        <a:bodyPr/>
        <a:lstStyle/>
        <a:p>
          <a:endParaRPr lang="en-US"/>
        </a:p>
      </dgm:t>
    </dgm:pt>
    <dgm:pt modelId="{140BC86F-3222-4125-A958-7BA0B828264E}" type="sibTrans" cxnId="{70D84A69-EC5E-4D12-9DF3-8A77D47134E4}">
      <dgm:prSet/>
      <dgm:spPr/>
      <dgm:t>
        <a:bodyPr/>
        <a:lstStyle/>
        <a:p>
          <a:endParaRPr lang="en-US"/>
        </a:p>
      </dgm:t>
    </dgm:pt>
    <dgm:pt modelId="{02CAD62F-9E61-42EF-85FA-947AF93769BD}" type="pres">
      <dgm:prSet presAssocID="{DCF74BC1-8EDB-48EA-9467-FFD78C121E55}" presName="outerComposite" presStyleCnt="0">
        <dgm:presLayoutVars>
          <dgm:chMax val="5"/>
          <dgm:dir/>
          <dgm:resizeHandles val="exact"/>
        </dgm:presLayoutVars>
      </dgm:prSet>
      <dgm:spPr/>
    </dgm:pt>
    <dgm:pt modelId="{2328A97C-FA91-4E6C-A8DA-E4B5EEA55DD8}" type="pres">
      <dgm:prSet presAssocID="{DCF74BC1-8EDB-48EA-9467-FFD78C121E55}" presName="dummyMaxCanvas" presStyleCnt="0">
        <dgm:presLayoutVars/>
      </dgm:prSet>
      <dgm:spPr/>
    </dgm:pt>
    <dgm:pt modelId="{86CFE2D5-691F-4903-A06F-C593F2F5E3B4}" type="pres">
      <dgm:prSet presAssocID="{DCF74BC1-8EDB-48EA-9467-FFD78C121E55}" presName="ThreeNodes_1" presStyleLbl="node1" presStyleIdx="0" presStyleCnt="3">
        <dgm:presLayoutVars>
          <dgm:bulletEnabled val="1"/>
        </dgm:presLayoutVars>
      </dgm:prSet>
      <dgm:spPr/>
    </dgm:pt>
    <dgm:pt modelId="{601A24B4-7038-490B-BAD9-D9AD1C0E7E16}" type="pres">
      <dgm:prSet presAssocID="{DCF74BC1-8EDB-48EA-9467-FFD78C121E55}" presName="ThreeNodes_2" presStyleLbl="node1" presStyleIdx="1" presStyleCnt="3">
        <dgm:presLayoutVars>
          <dgm:bulletEnabled val="1"/>
        </dgm:presLayoutVars>
      </dgm:prSet>
      <dgm:spPr/>
    </dgm:pt>
    <dgm:pt modelId="{A7622B52-45FD-49C6-9D2A-11E07ADC7220}" type="pres">
      <dgm:prSet presAssocID="{DCF74BC1-8EDB-48EA-9467-FFD78C121E55}" presName="ThreeNodes_3" presStyleLbl="node1" presStyleIdx="2" presStyleCnt="3">
        <dgm:presLayoutVars>
          <dgm:bulletEnabled val="1"/>
        </dgm:presLayoutVars>
      </dgm:prSet>
      <dgm:spPr/>
    </dgm:pt>
    <dgm:pt modelId="{E9A42398-440B-4591-8116-B6D950BFC1EE}" type="pres">
      <dgm:prSet presAssocID="{DCF74BC1-8EDB-48EA-9467-FFD78C121E55}" presName="ThreeConn_1-2" presStyleLbl="fgAccFollowNode1" presStyleIdx="0" presStyleCnt="2">
        <dgm:presLayoutVars>
          <dgm:bulletEnabled val="1"/>
        </dgm:presLayoutVars>
      </dgm:prSet>
      <dgm:spPr/>
    </dgm:pt>
    <dgm:pt modelId="{87ECF071-09CE-4D11-B769-1014A8458A98}" type="pres">
      <dgm:prSet presAssocID="{DCF74BC1-8EDB-48EA-9467-FFD78C121E55}" presName="ThreeConn_2-3" presStyleLbl="fgAccFollowNode1" presStyleIdx="1" presStyleCnt="2">
        <dgm:presLayoutVars>
          <dgm:bulletEnabled val="1"/>
        </dgm:presLayoutVars>
      </dgm:prSet>
      <dgm:spPr/>
    </dgm:pt>
    <dgm:pt modelId="{12A592BD-11F4-449E-9909-A3496EC27E2A}" type="pres">
      <dgm:prSet presAssocID="{DCF74BC1-8EDB-48EA-9467-FFD78C121E55}" presName="ThreeNodes_1_text" presStyleLbl="node1" presStyleIdx="2" presStyleCnt="3">
        <dgm:presLayoutVars>
          <dgm:bulletEnabled val="1"/>
        </dgm:presLayoutVars>
      </dgm:prSet>
      <dgm:spPr/>
    </dgm:pt>
    <dgm:pt modelId="{D29B7FE4-978E-4C6D-9F5C-2575F6592B44}" type="pres">
      <dgm:prSet presAssocID="{DCF74BC1-8EDB-48EA-9467-FFD78C121E55}" presName="ThreeNodes_2_text" presStyleLbl="node1" presStyleIdx="2" presStyleCnt="3">
        <dgm:presLayoutVars>
          <dgm:bulletEnabled val="1"/>
        </dgm:presLayoutVars>
      </dgm:prSet>
      <dgm:spPr/>
    </dgm:pt>
    <dgm:pt modelId="{398E1A7C-0E61-4153-B230-5F9C59C4F720}" type="pres">
      <dgm:prSet presAssocID="{DCF74BC1-8EDB-48EA-9467-FFD78C121E5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B2FC10F-09C1-4D7C-BE71-FAE3C435DF4E}" type="presOf" srcId="{9779F885-B961-4894-8D72-0BC7C79E04A0}" destId="{D29B7FE4-978E-4C6D-9F5C-2575F6592B44}" srcOrd="1" destOrd="0" presId="urn:microsoft.com/office/officeart/2005/8/layout/vProcess5"/>
    <dgm:cxn modelId="{39563828-4BFF-47D3-8234-9DE6D0CAB626}" type="presOf" srcId="{7BA07FFC-76FE-4E83-ADE7-203523D5028D}" destId="{A7622B52-45FD-49C6-9D2A-11E07ADC7220}" srcOrd="0" destOrd="0" presId="urn:microsoft.com/office/officeart/2005/8/layout/vProcess5"/>
    <dgm:cxn modelId="{70D84A69-EC5E-4D12-9DF3-8A77D47134E4}" srcId="{DCF74BC1-8EDB-48EA-9467-FFD78C121E55}" destId="{7BA07FFC-76FE-4E83-ADE7-203523D5028D}" srcOrd="2" destOrd="0" parTransId="{05E7750C-8D42-4874-BC54-AF76A923ED95}" sibTransId="{140BC86F-3222-4125-A958-7BA0B828264E}"/>
    <dgm:cxn modelId="{8F224A70-F101-434B-B605-5835D4F53C40}" type="presOf" srcId="{7B136651-038B-4FA7-82A5-858F5192AF40}" destId="{87ECF071-09CE-4D11-B769-1014A8458A98}" srcOrd="0" destOrd="0" presId="urn:microsoft.com/office/officeart/2005/8/layout/vProcess5"/>
    <dgm:cxn modelId="{03F9C974-3E6D-4799-B871-BAB817ED0C30}" type="presOf" srcId="{7BA07FFC-76FE-4E83-ADE7-203523D5028D}" destId="{398E1A7C-0E61-4153-B230-5F9C59C4F720}" srcOrd="1" destOrd="0" presId="urn:microsoft.com/office/officeart/2005/8/layout/vProcess5"/>
    <dgm:cxn modelId="{41851C7E-646F-40F4-B59D-54A476D8F470}" type="presOf" srcId="{9779F885-B961-4894-8D72-0BC7C79E04A0}" destId="{601A24B4-7038-490B-BAD9-D9AD1C0E7E16}" srcOrd="0" destOrd="0" presId="urn:microsoft.com/office/officeart/2005/8/layout/vProcess5"/>
    <dgm:cxn modelId="{0C7A3283-DD31-47D5-AEC5-10DF1007330F}" type="presOf" srcId="{74226092-3DD5-44F7-A580-C4A565D4B147}" destId="{12A592BD-11F4-449E-9909-A3496EC27E2A}" srcOrd="1" destOrd="0" presId="urn:microsoft.com/office/officeart/2005/8/layout/vProcess5"/>
    <dgm:cxn modelId="{84FF3CB9-E60C-4CBA-8ED8-2FB8FF445A51}" type="presOf" srcId="{DCF74BC1-8EDB-48EA-9467-FFD78C121E55}" destId="{02CAD62F-9E61-42EF-85FA-947AF93769BD}" srcOrd="0" destOrd="0" presId="urn:microsoft.com/office/officeart/2005/8/layout/vProcess5"/>
    <dgm:cxn modelId="{E407B4C9-B0DC-4A66-B960-A3CA183E4D8B}" type="presOf" srcId="{252CFE94-FE3A-43B5-B297-58062E8873FF}" destId="{E9A42398-440B-4591-8116-B6D950BFC1EE}" srcOrd="0" destOrd="0" presId="urn:microsoft.com/office/officeart/2005/8/layout/vProcess5"/>
    <dgm:cxn modelId="{F31666E0-7E31-4F15-8DD7-18D67D7F73D7}" srcId="{DCF74BC1-8EDB-48EA-9467-FFD78C121E55}" destId="{74226092-3DD5-44F7-A580-C4A565D4B147}" srcOrd="0" destOrd="0" parTransId="{2D2F039D-FD74-439F-88BC-409EE7A445B4}" sibTransId="{252CFE94-FE3A-43B5-B297-58062E8873FF}"/>
    <dgm:cxn modelId="{76AD3BF5-15A4-49F5-B416-999C3EE6BFAF}" srcId="{DCF74BC1-8EDB-48EA-9467-FFD78C121E55}" destId="{9779F885-B961-4894-8D72-0BC7C79E04A0}" srcOrd="1" destOrd="0" parTransId="{00C7C8A2-7904-439D-A0AE-04B61ADCAA9E}" sibTransId="{7B136651-038B-4FA7-82A5-858F5192AF40}"/>
    <dgm:cxn modelId="{B33ED4F8-2F25-4746-8416-9C4848C18C00}" type="presOf" srcId="{74226092-3DD5-44F7-A580-C4A565D4B147}" destId="{86CFE2D5-691F-4903-A06F-C593F2F5E3B4}" srcOrd="0" destOrd="0" presId="urn:microsoft.com/office/officeart/2005/8/layout/vProcess5"/>
    <dgm:cxn modelId="{D7CCCDA6-3171-4777-94F5-098C0D5A1CE3}" type="presParOf" srcId="{02CAD62F-9E61-42EF-85FA-947AF93769BD}" destId="{2328A97C-FA91-4E6C-A8DA-E4B5EEA55DD8}" srcOrd="0" destOrd="0" presId="urn:microsoft.com/office/officeart/2005/8/layout/vProcess5"/>
    <dgm:cxn modelId="{034995FB-334A-4F73-ADB7-7868338B67DC}" type="presParOf" srcId="{02CAD62F-9E61-42EF-85FA-947AF93769BD}" destId="{86CFE2D5-691F-4903-A06F-C593F2F5E3B4}" srcOrd="1" destOrd="0" presId="urn:microsoft.com/office/officeart/2005/8/layout/vProcess5"/>
    <dgm:cxn modelId="{F1F26EC1-0E8B-4A71-A046-4B1907C278BE}" type="presParOf" srcId="{02CAD62F-9E61-42EF-85FA-947AF93769BD}" destId="{601A24B4-7038-490B-BAD9-D9AD1C0E7E16}" srcOrd="2" destOrd="0" presId="urn:microsoft.com/office/officeart/2005/8/layout/vProcess5"/>
    <dgm:cxn modelId="{19A47496-AE54-4468-8210-F3FC6DAAD3C0}" type="presParOf" srcId="{02CAD62F-9E61-42EF-85FA-947AF93769BD}" destId="{A7622B52-45FD-49C6-9D2A-11E07ADC7220}" srcOrd="3" destOrd="0" presId="urn:microsoft.com/office/officeart/2005/8/layout/vProcess5"/>
    <dgm:cxn modelId="{4F4D3DBA-9931-4813-A630-06AEB952D8B9}" type="presParOf" srcId="{02CAD62F-9E61-42EF-85FA-947AF93769BD}" destId="{E9A42398-440B-4591-8116-B6D950BFC1EE}" srcOrd="4" destOrd="0" presId="urn:microsoft.com/office/officeart/2005/8/layout/vProcess5"/>
    <dgm:cxn modelId="{055C146C-B3AF-422C-9ADC-C6EF34FDED7E}" type="presParOf" srcId="{02CAD62F-9E61-42EF-85FA-947AF93769BD}" destId="{87ECF071-09CE-4D11-B769-1014A8458A98}" srcOrd="5" destOrd="0" presId="urn:microsoft.com/office/officeart/2005/8/layout/vProcess5"/>
    <dgm:cxn modelId="{7F4F0C1A-BC1C-4188-B7D4-A44F1F8DAD38}" type="presParOf" srcId="{02CAD62F-9E61-42EF-85FA-947AF93769BD}" destId="{12A592BD-11F4-449E-9909-A3496EC27E2A}" srcOrd="6" destOrd="0" presId="urn:microsoft.com/office/officeart/2005/8/layout/vProcess5"/>
    <dgm:cxn modelId="{8EFC14C0-3E2D-4116-BA80-5D34F8AEA2D7}" type="presParOf" srcId="{02CAD62F-9E61-42EF-85FA-947AF93769BD}" destId="{D29B7FE4-978E-4C6D-9F5C-2575F6592B44}" srcOrd="7" destOrd="0" presId="urn:microsoft.com/office/officeart/2005/8/layout/vProcess5"/>
    <dgm:cxn modelId="{52B675B0-534F-4F01-8DE3-2B13F91BEDCA}" type="presParOf" srcId="{02CAD62F-9E61-42EF-85FA-947AF93769BD}" destId="{398E1A7C-0E61-4153-B230-5F9C59C4F72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1F0C70-1BD6-4122-A8BC-05EE725492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984345-861F-47DF-A0BB-2457987AE560}">
      <dgm:prSet/>
      <dgm:spPr/>
      <dgm:t>
        <a:bodyPr/>
        <a:lstStyle/>
        <a:p>
          <a:r>
            <a:rPr lang="en-US" b="0" i="0" baseline="0"/>
            <a:t>Random Forest Regressor with GridSearchCV for optimization</a:t>
          </a:r>
          <a:endParaRPr lang="en-US"/>
        </a:p>
      </dgm:t>
    </dgm:pt>
    <dgm:pt modelId="{2639DFF6-8731-4652-8171-CF82AC43AF31}" type="parTrans" cxnId="{2E0E4297-AD94-48C3-86AF-AF425984416F}">
      <dgm:prSet/>
      <dgm:spPr/>
      <dgm:t>
        <a:bodyPr/>
        <a:lstStyle/>
        <a:p>
          <a:endParaRPr lang="en-US"/>
        </a:p>
      </dgm:t>
    </dgm:pt>
    <dgm:pt modelId="{9F568784-B657-4C3E-AF58-B6F995956EFC}" type="sibTrans" cxnId="{2E0E4297-AD94-48C3-86AF-AF425984416F}">
      <dgm:prSet/>
      <dgm:spPr/>
      <dgm:t>
        <a:bodyPr/>
        <a:lstStyle/>
        <a:p>
          <a:endParaRPr lang="en-US"/>
        </a:p>
      </dgm:t>
    </dgm:pt>
    <dgm:pt modelId="{7BD89E1E-9682-4C21-88B7-15BBBD07EB58}">
      <dgm:prSet/>
      <dgm:spPr/>
      <dgm:t>
        <a:bodyPr/>
        <a:lstStyle/>
        <a:p>
          <a:r>
            <a:rPr lang="en-US" b="0" i="0" baseline="0"/>
            <a:t>Feature importance analysis and SHAP values</a:t>
          </a:r>
          <a:endParaRPr lang="en-US"/>
        </a:p>
      </dgm:t>
    </dgm:pt>
    <dgm:pt modelId="{CE2B0A7A-C053-490F-A561-0E75631FCF3D}" type="parTrans" cxnId="{B43E64DB-EFF8-4206-A3EE-CD5621E5D2FD}">
      <dgm:prSet/>
      <dgm:spPr/>
      <dgm:t>
        <a:bodyPr/>
        <a:lstStyle/>
        <a:p>
          <a:endParaRPr lang="en-US"/>
        </a:p>
      </dgm:t>
    </dgm:pt>
    <dgm:pt modelId="{4846D40E-052B-475D-8CA4-8E2E318A1533}" type="sibTrans" cxnId="{B43E64DB-EFF8-4206-A3EE-CD5621E5D2FD}">
      <dgm:prSet/>
      <dgm:spPr/>
      <dgm:t>
        <a:bodyPr/>
        <a:lstStyle/>
        <a:p>
          <a:endParaRPr lang="en-US"/>
        </a:p>
      </dgm:t>
    </dgm:pt>
    <dgm:pt modelId="{8FB6389A-56C9-4DC6-9E73-CBE4AFFB083D}">
      <dgm:prSet/>
      <dgm:spPr/>
      <dgm:t>
        <a:bodyPr/>
        <a:lstStyle/>
        <a:p>
          <a:r>
            <a:rPr lang="en-US" b="0" i="0" baseline="0"/>
            <a:t>Evaluation metrics: MAE, MSE, RMSE, R-squared </a:t>
          </a:r>
          <a:endParaRPr lang="en-US"/>
        </a:p>
      </dgm:t>
    </dgm:pt>
    <dgm:pt modelId="{F4DBF6EA-679E-45CF-9362-FEAD0659B872}" type="parTrans" cxnId="{42281AA0-ABE8-479B-B416-A42527F17134}">
      <dgm:prSet/>
      <dgm:spPr/>
      <dgm:t>
        <a:bodyPr/>
        <a:lstStyle/>
        <a:p>
          <a:endParaRPr lang="en-US"/>
        </a:p>
      </dgm:t>
    </dgm:pt>
    <dgm:pt modelId="{5C80AF7A-7BF2-4FC1-80F8-BC879E46BD5A}" type="sibTrans" cxnId="{42281AA0-ABE8-479B-B416-A42527F17134}">
      <dgm:prSet/>
      <dgm:spPr/>
      <dgm:t>
        <a:bodyPr/>
        <a:lstStyle/>
        <a:p>
          <a:endParaRPr lang="en-US"/>
        </a:p>
      </dgm:t>
    </dgm:pt>
    <dgm:pt modelId="{3386EEAF-1146-4028-B32F-CA4F3AE5F1E8}" type="pres">
      <dgm:prSet presAssocID="{F81F0C70-1BD6-4122-A8BC-05EE72549241}" presName="linear" presStyleCnt="0">
        <dgm:presLayoutVars>
          <dgm:animLvl val="lvl"/>
          <dgm:resizeHandles val="exact"/>
        </dgm:presLayoutVars>
      </dgm:prSet>
      <dgm:spPr/>
    </dgm:pt>
    <dgm:pt modelId="{9CE5ADC1-1483-456D-A76D-6D9383959D24}" type="pres">
      <dgm:prSet presAssocID="{3F984345-861F-47DF-A0BB-2457987AE5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C887B9-7494-4ED6-89EF-2873693A91BA}" type="pres">
      <dgm:prSet presAssocID="{9F568784-B657-4C3E-AF58-B6F995956EFC}" presName="spacer" presStyleCnt="0"/>
      <dgm:spPr/>
    </dgm:pt>
    <dgm:pt modelId="{5FAE3A16-8F02-420C-97F0-7B88B2934260}" type="pres">
      <dgm:prSet presAssocID="{7BD89E1E-9682-4C21-88B7-15BBBD07EB5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C8F65-88E4-487F-980E-C7ACA37512F5}" type="pres">
      <dgm:prSet presAssocID="{4846D40E-052B-475D-8CA4-8E2E318A1533}" presName="spacer" presStyleCnt="0"/>
      <dgm:spPr/>
    </dgm:pt>
    <dgm:pt modelId="{BC9C2204-5B2A-4B97-9C9C-2DDC35D44087}" type="pres">
      <dgm:prSet presAssocID="{8FB6389A-56C9-4DC6-9E73-CBE4AFFB083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93E13B-EF67-4FA1-A576-8E03C24EC769}" type="presOf" srcId="{7BD89E1E-9682-4C21-88B7-15BBBD07EB58}" destId="{5FAE3A16-8F02-420C-97F0-7B88B2934260}" srcOrd="0" destOrd="0" presId="urn:microsoft.com/office/officeart/2005/8/layout/vList2"/>
    <dgm:cxn modelId="{37C63E77-F2DE-41AD-A6A5-0911878F5EAA}" type="presOf" srcId="{3F984345-861F-47DF-A0BB-2457987AE560}" destId="{9CE5ADC1-1483-456D-A76D-6D9383959D24}" srcOrd="0" destOrd="0" presId="urn:microsoft.com/office/officeart/2005/8/layout/vList2"/>
    <dgm:cxn modelId="{040E7859-000D-451F-A93D-913157E8F22B}" type="presOf" srcId="{F81F0C70-1BD6-4122-A8BC-05EE72549241}" destId="{3386EEAF-1146-4028-B32F-CA4F3AE5F1E8}" srcOrd="0" destOrd="0" presId="urn:microsoft.com/office/officeart/2005/8/layout/vList2"/>
    <dgm:cxn modelId="{2E0E4297-AD94-48C3-86AF-AF425984416F}" srcId="{F81F0C70-1BD6-4122-A8BC-05EE72549241}" destId="{3F984345-861F-47DF-A0BB-2457987AE560}" srcOrd="0" destOrd="0" parTransId="{2639DFF6-8731-4652-8171-CF82AC43AF31}" sibTransId="{9F568784-B657-4C3E-AF58-B6F995956EFC}"/>
    <dgm:cxn modelId="{42281AA0-ABE8-479B-B416-A42527F17134}" srcId="{F81F0C70-1BD6-4122-A8BC-05EE72549241}" destId="{8FB6389A-56C9-4DC6-9E73-CBE4AFFB083D}" srcOrd="2" destOrd="0" parTransId="{F4DBF6EA-679E-45CF-9362-FEAD0659B872}" sibTransId="{5C80AF7A-7BF2-4FC1-80F8-BC879E46BD5A}"/>
    <dgm:cxn modelId="{B43E64DB-EFF8-4206-A3EE-CD5621E5D2FD}" srcId="{F81F0C70-1BD6-4122-A8BC-05EE72549241}" destId="{7BD89E1E-9682-4C21-88B7-15BBBD07EB58}" srcOrd="1" destOrd="0" parTransId="{CE2B0A7A-C053-490F-A561-0E75631FCF3D}" sibTransId="{4846D40E-052B-475D-8CA4-8E2E318A1533}"/>
    <dgm:cxn modelId="{CB09C1E5-87F0-4991-8FD3-52BCF74DDCEC}" type="presOf" srcId="{8FB6389A-56C9-4DC6-9E73-CBE4AFFB083D}" destId="{BC9C2204-5B2A-4B97-9C9C-2DDC35D44087}" srcOrd="0" destOrd="0" presId="urn:microsoft.com/office/officeart/2005/8/layout/vList2"/>
    <dgm:cxn modelId="{59158F4A-C4E2-4C3B-AD77-0757373B6C31}" type="presParOf" srcId="{3386EEAF-1146-4028-B32F-CA4F3AE5F1E8}" destId="{9CE5ADC1-1483-456D-A76D-6D9383959D24}" srcOrd="0" destOrd="0" presId="urn:microsoft.com/office/officeart/2005/8/layout/vList2"/>
    <dgm:cxn modelId="{6E935B4A-DE60-40B5-9C76-0F11C75630ED}" type="presParOf" srcId="{3386EEAF-1146-4028-B32F-CA4F3AE5F1E8}" destId="{F6C887B9-7494-4ED6-89EF-2873693A91BA}" srcOrd="1" destOrd="0" presId="urn:microsoft.com/office/officeart/2005/8/layout/vList2"/>
    <dgm:cxn modelId="{82E43D29-1C5A-4572-81C1-04C5557CC605}" type="presParOf" srcId="{3386EEAF-1146-4028-B32F-CA4F3AE5F1E8}" destId="{5FAE3A16-8F02-420C-97F0-7B88B2934260}" srcOrd="2" destOrd="0" presId="urn:microsoft.com/office/officeart/2005/8/layout/vList2"/>
    <dgm:cxn modelId="{21B948F4-2233-45C0-B288-0FE1A17CB474}" type="presParOf" srcId="{3386EEAF-1146-4028-B32F-CA4F3AE5F1E8}" destId="{4C0C8F65-88E4-487F-980E-C7ACA37512F5}" srcOrd="3" destOrd="0" presId="urn:microsoft.com/office/officeart/2005/8/layout/vList2"/>
    <dgm:cxn modelId="{4608A4B8-5E8F-4C9D-BD0F-CBABCDA8625B}" type="presParOf" srcId="{3386EEAF-1146-4028-B32F-CA4F3AE5F1E8}" destId="{BC9C2204-5B2A-4B97-9C9C-2DDC35D4408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5DC4A3-AC03-45D9-8A1C-A42B3C27C48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93EB206-10E9-4C95-ACE0-3CF6E6B2227A}">
      <dgm:prSet/>
      <dgm:spPr/>
      <dgm:t>
        <a:bodyPr/>
        <a:lstStyle/>
        <a:p>
          <a:r>
            <a:rPr lang="en-US" b="0" i="0" baseline="0"/>
            <a:t>Geography and economic factors as top influencers</a:t>
          </a:r>
          <a:endParaRPr lang="en-US"/>
        </a:p>
      </dgm:t>
    </dgm:pt>
    <dgm:pt modelId="{9526502F-3590-419F-9F86-886FEA8C6F52}" type="parTrans" cxnId="{2F5EF880-EB4D-4BF1-8EFC-DA1B0EE0F6B1}">
      <dgm:prSet/>
      <dgm:spPr/>
      <dgm:t>
        <a:bodyPr/>
        <a:lstStyle/>
        <a:p>
          <a:endParaRPr lang="en-US"/>
        </a:p>
      </dgm:t>
    </dgm:pt>
    <dgm:pt modelId="{6BD828CE-8733-462D-89A0-21358AD89B25}" type="sibTrans" cxnId="{2F5EF880-EB4D-4BF1-8EFC-DA1B0EE0F6B1}">
      <dgm:prSet/>
      <dgm:spPr/>
      <dgm:t>
        <a:bodyPr/>
        <a:lstStyle/>
        <a:p>
          <a:endParaRPr lang="en-US"/>
        </a:p>
      </dgm:t>
    </dgm:pt>
    <dgm:pt modelId="{C5E0C8F7-A587-48D5-A63B-4F56D0400EE6}">
      <dgm:prSet/>
      <dgm:spPr/>
      <dgm:t>
        <a:bodyPr/>
        <a:lstStyle/>
        <a:p>
          <a:r>
            <a:rPr lang="en-US" b="0" i="0" baseline="0"/>
            <a:t>Insights can guide public health strategies</a:t>
          </a:r>
          <a:endParaRPr lang="en-US"/>
        </a:p>
      </dgm:t>
    </dgm:pt>
    <dgm:pt modelId="{B1C1F488-7455-4929-A760-3357FD3E33D6}" type="parTrans" cxnId="{0CAEB314-8754-4757-B6BB-FCF101EDFFA0}">
      <dgm:prSet/>
      <dgm:spPr/>
      <dgm:t>
        <a:bodyPr/>
        <a:lstStyle/>
        <a:p>
          <a:endParaRPr lang="en-US"/>
        </a:p>
      </dgm:t>
    </dgm:pt>
    <dgm:pt modelId="{09D72650-12BA-4023-A0DF-7FAB40220FB8}" type="sibTrans" cxnId="{0CAEB314-8754-4757-B6BB-FCF101EDFFA0}">
      <dgm:prSet/>
      <dgm:spPr/>
      <dgm:t>
        <a:bodyPr/>
        <a:lstStyle/>
        <a:p>
          <a:endParaRPr lang="en-US"/>
        </a:p>
      </dgm:t>
    </dgm:pt>
    <dgm:pt modelId="{85422BA6-B17D-4237-B18D-7D0BBC270579}">
      <dgm:prSet/>
      <dgm:spPr/>
      <dgm:t>
        <a:bodyPr/>
        <a:lstStyle/>
        <a:p>
          <a:r>
            <a:rPr lang="en-US" b="0" i="0" baseline="0"/>
            <a:t>Highlights the importance of targeted interventions </a:t>
          </a:r>
          <a:endParaRPr lang="en-US"/>
        </a:p>
      </dgm:t>
    </dgm:pt>
    <dgm:pt modelId="{E239BFE1-E315-4A4D-B639-CBB0AD58B7AE}" type="parTrans" cxnId="{2AC5B2B4-8265-4505-817D-5E77F8D15A8F}">
      <dgm:prSet/>
      <dgm:spPr/>
      <dgm:t>
        <a:bodyPr/>
        <a:lstStyle/>
        <a:p>
          <a:endParaRPr lang="en-US"/>
        </a:p>
      </dgm:t>
    </dgm:pt>
    <dgm:pt modelId="{EBF80514-A249-458A-93EF-0CD0FA32DFC6}" type="sibTrans" cxnId="{2AC5B2B4-8265-4505-817D-5E77F8D15A8F}">
      <dgm:prSet/>
      <dgm:spPr/>
      <dgm:t>
        <a:bodyPr/>
        <a:lstStyle/>
        <a:p>
          <a:endParaRPr lang="en-US"/>
        </a:p>
      </dgm:t>
    </dgm:pt>
    <dgm:pt modelId="{5C1E9A16-2B73-4924-888E-AE92BFBA991C}" type="pres">
      <dgm:prSet presAssocID="{355DC4A3-AC03-45D9-8A1C-A42B3C27C48B}" presName="root" presStyleCnt="0">
        <dgm:presLayoutVars>
          <dgm:dir/>
          <dgm:resizeHandles val="exact"/>
        </dgm:presLayoutVars>
      </dgm:prSet>
      <dgm:spPr/>
    </dgm:pt>
    <dgm:pt modelId="{2D9BB918-BA63-453C-AAEE-AE185503E63E}" type="pres">
      <dgm:prSet presAssocID="{293EB206-10E9-4C95-ACE0-3CF6E6B2227A}" presName="compNode" presStyleCnt="0"/>
      <dgm:spPr/>
    </dgm:pt>
    <dgm:pt modelId="{059226E0-49C0-4BE3-A404-357CBED7B822}" type="pres">
      <dgm:prSet presAssocID="{293EB206-10E9-4C95-ACE0-3CF6E6B222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55885B4-4865-464D-B278-E89F3E3456ED}" type="pres">
      <dgm:prSet presAssocID="{293EB206-10E9-4C95-ACE0-3CF6E6B2227A}" presName="spaceRect" presStyleCnt="0"/>
      <dgm:spPr/>
    </dgm:pt>
    <dgm:pt modelId="{E680845B-B4D1-4D49-B816-7B4A47ABDC58}" type="pres">
      <dgm:prSet presAssocID="{293EB206-10E9-4C95-ACE0-3CF6E6B2227A}" presName="textRect" presStyleLbl="revTx" presStyleIdx="0" presStyleCnt="3">
        <dgm:presLayoutVars>
          <dgm:chMax val="1"/>
          <dgm:chPref val="1"/>
        </dgm:presLayoutVars>
      </dgm:prSet>
      <dgm:spPr/>
    </dgm:pt>
    <dgm:pt modelId="{7F2C2A98-5209-4DE3-BD72-A1B44791A26C}" type="pres">
      <dgm:prSet presAssocID="{6BD828CE-8733-462D-89A0-21358AD89B25}" presName="sibTrans" presStyleCnt="0"/>
      <dgm:spPr/>
    </dgm:pt>
    <dgm:pt modelId="{2DF52FFF-A9DE-439D-8B8B-2711B55488D8}" type="pres">
      <dgm:prSet presAssocID="{C5E0C8F7-A587-48D5-A63B-4F56D0400EE6}" presName="compNode" presStyleCnt="0"/>
      <dgm:spPr/>
    </dgm:pt>
    <dgm:pt modelId="{BF5E138A-8F45-411F-8D5E-2E72C3CFD966}" type="pres">
      <dgm:prSet presAssocID="{C5E0C8F7-A587-48D5-A63B-4F56D0400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99531075-AF55-4971-B07D-02FC69ADECEA}" type="pres">
      <dgm:prSet presAssocID="{C5E0C8F7-A587-48D5-A63B-4F56D0400EE6}" presName="spaceRect" presStyleCnt="0"/>
      <dgm:spPr/>
    </dgm:pt>
    <dgm:pt modelId="{497654FC-3CBC-4E99-967B-AE4CADE0B2A6}" type="pres">
      <dgm:prSet presAssocID="{C5E0C8F7-A587-48D5-A63B-4F56D0400EE6}" presName="textRect" presStyleLbl="revTx" presStyleIdx="1" presStyleCnt="3">
        <dgm:presLayoutVars>
          <dgm:chMax val="1"/>
          <dgm:chPref val="1"/>
        </dgm:presLayoutVars>
      </dgm:prSet>
      <dgm:spPr/>
    </dgm:pt>
    <dgm:pt modelId="{123E0B34-5455-4550-990E-7FAA901079F3}" type="pres">
      <dgm:prSet presAssocID="{09D72650-12BA-4023-A0DF-7FAB40220FB8}" presName="sibTrans" presStyleCnt="0"/>
      <dgm:spPr/>
    </dgm:pt>
    <dgm:pt modelId="{B63CD857-59E9-4BEF-B83C-9D4859BE749E}" type="pres">
      <dgm:prSet presAssocID="{85422BA6-B17D-4237-B18D-7D0BBC270579}" presName="compNode" presStyleCnt="0"/>
      <dgm:spPr/>
    </dgm:pt>
    <dgm:pt modelId="{0D858230-F006-4E84-9552-747E5D241265}" type="pres">
      <dgm:prSet presAssocID="{85422BA6-B17D-4237-B18D-7D0BBC2705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4657A5D-68A1-4F83-A70A-9DC3E74D37D3}" type="pres">
      <dgm:prSet presAssocID="{85422BA6-B17D-4237-B18D-7D0BBC270579}" presName="spaceRect" presStyleCnt="0"/>
      <dgm:spPr/>
    </dgm:pt>
    <dgm:pt modelId="{899FA4A2-D9EB-47C8-B1C4-86489B98ABC9}" type="pres">
      <dgm:prSet presAssocID="{85422BA6-B17D-4237-B18D-7D0BBC2705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AEB314-8754-4757-B6BB-FCF101EDFFA0}" srcId="{355DC4A3-AC03-45D9-8A1C-A42B3C27C48B}" destId="{C5E0C8F7-A587-48D5-A63B-4F56D0400EE6}" srcOrd="1" destOrd="0" parTransId="{B1C1F488-7455-4929-A760-3357FD3E33D6}" sibTransId="{09D72650-12BA-4023-A0DF-7FAB40220FB8}"/>
    <dgm:cxn modelId="{F37EEC19-9A07-4894-8C9D-0391CB295D09}" type="presOf" srcId="{355DC4A3-AC03-45D9-8A1C-A42B3C27C48B}" destId="{5C1E9A16-2B73-4924-888E-AE92BFBA991C}" srcOrd="0" destOrd="0" presId="urn:microsoft.com/office/officeart/2018/2/layout/IconLabelList"/>
    <dgm:cxn modelId="{C7055934-63BA-4ED8-B94E-80AC40591E5B}" type="presOf" srcId="{85422BA6-B17D-4237-B18D-7D0BBC270579}" destId="{899FA4A2-D9EB-47C8-B1C4-86489B98ABC9}" srcOrd="0" destOrd="0" presId="urn:microsoft.com/office/officeart/2018/2/layout/IconLabelList"/>
    <dgm:cxn modelId="{2F5EF880-EB4D-4BF1-8EFC-DA1B0EE0F6B1}" srcId="{355DC4A3-AC03-45D9-8A1C-A42B3C27C48B}" destId="{293EB206-10E9-4C95-ACE0-3CF6E6B2227A}" srcOrd="0" destOrd="0" parTransId="{9526502F-3590-419F-9F86-886FEA8C6F52}" sibTransId="{6BD828CE-8733-462D-89A0-21358AD89B25}"/>
    <dgm:cxn modelId="{B0E87089-C89B-4BA8-B4B1-C25D18927E6C}" type="presOf" srcId="{C5E0C8F7-A587-48D5-A63B-4F56D0400EE6}" destId="{497654FC-3CBC-4E99-967B-AE4CADE0B2A6}" srcOrd="0" destOrd="0" presId="urn:microsoft.com/office/officeart/2018/2/layout/IconLabelList"/>
    <dgm:cxn modelId="{2AC5B2B4-8265-4505-817D-5E77F8D15A8F}" srcId="{355DC4A3-AC03-45D9-8A1C-A42B3C27C48B}" destId="{85422BA6-B17D-4237-B18D-7D0BBC270579}" srcOrd="2" destOrd="0" parTransId="{E239BFE1-E315-4A4D-B639-CBB0AD58B7AE}" sibTransId="{EBF80514-A249-458A-93EF-0CD0FA32DFC6}"/>
    <dgm:cxn modelId="{F19EA5CE-8602-4EE0-A131-7D4ECA9779CF}" type="presOf" srcId="{293EB206-10E9-4C95-ACE0-3CF6E6B2227A}" destId="{E680845B-B4D1-4D49-B816-7B4A47ABDC58}" srcOrd="0" destOrd="0" presId="urn:microsoft.com/office/officeart/2018/2/layout/IconLabelList"/>
    <dgm:cxn modelId="{C8C9E00E-D8D5-4F93-B5A9-87408B144DB0}" type="presParOf" srcId="{5C1E9A16-2B73-4924-888E-AE92BFBA991C}" destId="{2D9BB918-BA63-453C-AAEE-AE185503E63E}" srcOrd="0" destOrd="0" presId="urn:microsoft.com/office/officeart/2018/2/layout/IconLabelList"/>
    <dgm:cxn modelId="{DF888E8E-A77E-4591-A2F6-35C50229CD12}" type="presParOf" srcId="{2D9BB918-BA63-453C-AAEE-AE185503E63E}" destId="{059226E0-49C0-4BE3-A404-357CBED7B822}" srcOrd="0" destOrd="0" presId="urn:microsoft.com/office/officeart/2018/2/layout/IconLabelList"/>
    <dgm:cxn modelId="{759D5C61-E3AD-4F8C-A6E8-2B46DBE74A6D}" type="presParOf" srcId="{2D9BB918-BA63-453C-AAEE-AE185503E63E}" destId="{F55885B4-4865-464D-B278-E89F3E3456ED}" srcOrd="1" destOrd="0" presId="urn:microsoft.com/office/officeart/2018/2/layout/IconLabelList"/>
    <dgm:cxn modelId="{E2B9A6B5-205B-4915-A8D6-B7E7AED30D76}" type="presParOf" srcId="{2D9BB918-BA63-453C-AAEE-AE185503E63E}" destId="{E680845B-B4D1-4D49-B816-7B4A47ABDC58}" srcOrd="2" destOrd="0" presId="urn:microsoft.com/office/officeart/2018/2/layout/IconLabelList"/>
    <dgm:cxn modelId="{D4AAD45C-44F7-4898-9644-C9F0588A3287}" type="presParOf" srcId="{5C1E9A16-2B73-4924-888E-AE92BFBA991C}" destId="{7F2C2A98-5209-4DE3-BD72-A1B44791A26C}" srcOrd="1" destOrd="0" presId="urn:microsoft.com/office/officeart/2018/2/layout/IconLabelList"/>
    <dgm:cxn modelId="{18A629F6-E251-492F-980F-D25B58D6023B}" type="presParOf" srcId="{5C1E9A16-2B73-4924-888E-AE92BFBA991C}" destId="{2DF52FFF-A9DE-439D-8B8B-2711B55488D8}" srcOrd="2" destOrd="0" presId="urn:microsoft.com/office/officeart/2018/2/layout/IconLabelList"/>
    <dgm:cxn modelId="{4DFA75A5-15B9-4B01-A3AE-8B14754786B9}" type="presParOf" srcId="{2DF52FFF-A9DE-439D-8B8B-2711B55488D8}" destId="{BF5E138A-8F45-411F-8D5E-2E72C3CFD966}" srcOrd="0" destOrd="0" presId="urn:microsoft.com/office/officeart/2018/2/layout/IconLabelList"/>
    <dgm:cxn modelId="{46B17E48-8808-4C0A-8871-A46DD5321105}" type="presParOf" srcId="{2DF52FFF-A9DE-439D-8B8B-2711B55488D8}" destId="{99531075-AF55-4971-B07D-02FC69ADECEA}" srcOrd="1" destOrd="0" presId="urn:microsoft.com/office/officeart/2018/2/layout/IconLabelList"/>
    <dgm:cxn modelId="{D0C01F02-3FA4-4814-B250-B6F840FC97F3}" type="presParOf" srcId="{2DF52FFF-A9DE-439D-8B8B-2711B55488D8}" destId="{497654FC-3CBC-4E99-967B-AE4CADE0B2A6}" srcOrd="2" destOrd="0" presId="urn:microsoft.com/office/officeart/2018/2/layout/IconLabelList"/>
    <dgm:cxn modelId="{26218751-FE1B-4583-8757-5EA687D05280}" type="presParOf" srcId="{5C1E9A16-2B73-4924-888E-AE92BFBA991C}" destId="{123E0B34-5455-4550-990E-7FAA901079F3}" srcOrd="3" destOrd="0" presId="urn:microsoft.com/office/officeart/2018/2/layout/IconLabelList"/>
    <dgm:cxn modelId="{83AEC428-FDBE-463B-A1E2-506AA5F6CD43}" type="presParOf" srcId="{5C1E9A16-2B73-4924-888E-AE92BFBA991C}" destId="{B63CD857-59E9-4BEF-B83C-9D4859BE749E}" srcOrd="4" destOrd="0" presId="urn:microsoft.com/office/officeart/2018/2/layout/IconLabelList"/>
    <dgm:cxn modelId="{3A8D3A60-9005-4CF0-8484-F96D21F67BDB}" type="presParOf" srcId="{B63CD857-59E9-4BEF-B83C-9D4859BE749E}" destId="{0D858230-F006-4E84-9552-747E5D241265}" srcOrd="0" destOrd="0" presId="urn:microsoft.com/office/officeart/2018/2/layout/IconLabelList"/>
    <dgm:cxn modelId="{573A3A9B-BB9A-448A-BF2D-A5E694FAC618}" type="presParOf" srcId="{B63CD857-59E9-4BEF-B83C-9D4859BE749E}" destId="{34657A5D-68A1-4F83-A70A-9DC3E74D37D3}" srcOrd="1" destOrd="0" presId="urn:microsoft.com/office/officeart/2018/2/layout/IconLabelList"/>
    <dgm:cxn modelId="{D429C14B-7226-42FB-BE2B-886190033F5E}" type="presParOf" srcId="{B63CD857-59E9-4BEF-B83C-9D4859BE749E}" destId="{899FA4A2-D9EB-47C8-B1C4-86489B98ABC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4CAB5A-CA5C-43F5-907D-ED2EDAA36B7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344C719-A7E4-441E-B4B9-2EE803F74BFB}">
      <dgm:prSet/>
      <dgm:spPr/>
      <dgm:t>
        <a:bodyPr/>
        <a:lstStyle/>
        <a:p>
          <a:pPr>
            <a:defRPr cap="all"/>
          </a:pPr>
          <a:r>
            <a:rPr lang="en-US" b="0" i="0" baseline="0"/>
            <a:t>Aid agencies for targeted resource allocation</a:t>
          </a:r>
          <a:endParaRPr lang="en-US"/>
        </a:p>
      </dgm:t>
    </dgm:pt>
    <dgm:pt modelId="{DD7E3B8E-2FD8-491E-B156-4C1D7FFCA75E}" type="parTrans" cxnId="{AF982F5B-A110-45FC-92A3-9E95BCFB644C}">
      <dgm:prSet/>
      <dgm:spPr/>
      <dgm:t>
        <a:bodyPr/>
        <a:lstStyle/>
        <a:p>
          <a:endParaRPr lang="en-US"/>
        </a:p>
      </dgm:t>
    </dgm:pt>
    <dgm:pt modelId="{46F0BDAC-44C5-4EDF-B8EA-57A3D4FF6DBE}" type="sibTrans" cxnId="{AF982F5B-A110-45FC-92A3-9E95BCFB644C}">
      <dgm:prSet/>
      <dgm:spPr/>
      <dgm:t>
        <a:bodyPr/>
        <a:lstStyle/>
        <a:p>
          <a:endParaRPr lang="en-US"/>
        </a:p>
      </dgm:t>
    </dgm:pt>
    <dgm:pt modelId="{FDC341BE-46D1-4990-9D4E-6F28CC7BE09C}">
      <dgm:prSet/>
      <dgm:spPr/>
      <dgm:t>
        <a:bodyPr/>
        <a:lstStyle/>
        <a:p>
          <a:pPr>
            <a:defRPr cap="all"/>
          </a:pPr>
          <a:r>
            <a:rPr lang="en-US" b="0" i="0" baseline="0"/>
            <a:t>Policy-driven interventions</a:t>
          </a:r>
          <a:endParaRPr lang="en-US"/>
        </a:p>
      </dgm:t>
    </dgm:pt>
    <dgm:pt modelId="{0615DC42-D64E-4568-A24C-4E33F1EA25C3}" type="parTrans" cxnId="{CDA629D8-88C4-41DB-9B58-919CB125FC84}">
      <dgm:prSet/>
      <dgm:spPr/>
      <dgm:t>
        <a:bodyPr/>
        <a:lstStyle/>
        <a:p>
          <a:endParaRPr lang="en-US"/>
        </a:p>
      </dgm:t>
    </dgm:pt>
    <dgm:pt modelId="{0E1C108A-ADA5-45B1-A0D2-3A936B29EB72}" type="sibTrans" cxnId="{CDA629D8-88C4-41DB-9B58-919CB125FC84}">
      <dgm:prSet/>
      <dgm:spPr/>
      <dgm:t>
        <a:bodyPr/>
        <a:lstStyle/>
        <a:p>
          <a:endParaRPr lang="en-US"/>
        </a:p>
      </dgm:t>
    </dgm:pt>
    <dgm:pt modelId="{AF7DA7B9-056D-49C2-AC0E-22582B724DD4}">
      <dgm:prSet/>
      <dgm:spPr/>
      <dgm:t>
        <a:bodyPr/>
        <a:lstStyle/>
        <a:p>
          <a:pPr>
            <a:defRPr cap="all"/>
          </a:pPr>
          <a:r>
            <a:rPr lang="en-US" b="0" i="0" baseline="0"/>
            <a:t>Extendable to other health issues </a:t>
          </a:r>
          <a:endParaRPr lang="en-US"/>
        </a:p>
      </dgm:t>
    </dgm:pt>
    <dgm:pt modelId="{D86C8F94-3436-4E8C-8217-176595F1F256}" type="parTrans" cxnId="{C188232D-22BF-4EA7-AD25-FCE262B79FD6}">
      <dgm:prSet/>
      <dgm:spPr/>
      <dgm:t>
        <a:bodyPr/>
        <a:lstStyle/>
        <a:p>
          <a:endParaRPr lang="en-US"/>
        </a:p>
      </dgm:t>
    </dgm:pt>
    <dgm:pt modelId="{72FD6530-F36B-4A18-8085-A6452B343315}" type="sibTrans" cxnId="{C188232D-22BF-4EA7-AD25-FCE262B79FD6}">
      <dgm:prSet/>
      <dgm:spPr/>
      <dgm:t>
        <a:bodyPr/>
        <a:lstStyle/>
        <a:p>
          <a:endParaRPr lang="en-US"/>
        </a:p>
      </dgm:t>
    </dgm:pt>
    <dgm:pt modelId="{A5C929CF-7112-4E34-B479-E793A6F4DF33}" type="pres">
      <dgm:prSet presAssocID="{4B4CAB5A-CA5C-43F5-907D-ED2EDAA36B72}" presName="root" presStyleCnt="0">
        <dgm:presLayoutVars>
          <dgm:dir/>
          <dgm:resizeHandles val="exact"/>
        </dgm:presLayoutVars>
      </dgm:prSet>
      <dgm:spPr/>
    </dgm:pt>
    <dgm:pt modelId="{81F29833-8D87-4374-A15B-77B3C16C8F5E}" type="pres">
      <dgm:prSet presAssocID="{F344C719-A7E4-441E-B4B9-2EE803F74BFB}" presName="compNode" presStyleCnt="0"/>
      <dgm:spPr/>
    </dgm:pt>
    <dgm:pt modelId="{4814A7F2-D541-4064-BB0B-0129D903CE59}" type="pres">
      <dgm:prSet presAssocID="{F344C719-A7E4-441E-B4B9-2EE803F74BF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B815EBF-1521-4A7B-AB26-8BF3C34FD8DE}" type="pres">
      <dgm:prSet presAssocID="{F344C719-A7E4-441E-B4B9-2EE803F74B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A7E0C67-7718-4C2B-993A-FCC5B704351D}" type="pres">
      <dgm:prSet presAssocID="{F344C719-A7E4-441E-B4B9-2EE803F74BFB}" presName="spaceRect" presStyleCnt="0"/>
      <dgm:spPr/>
    </dgm:pt>
    <dgm:pt modelId="{6EC0AC9C-ABF3-4251-AF22-6DFB5B72081A}" type="pres">
      <dgm:prSet presAssocID="{F344C719-A7E4-441E-B4B9-2EE803F74BFB}" presName="textRect" presStyleLbl="revTx" presStyleIdx="0" presStyleCnt="3">
        <dgm:presLayoutVars>
          <dgm:chMax val="1"/>
          <dgm:chPref val="1"/>
        </dgm:presLayoutVars>
      </dgm:prSet>
      <dgm:spPr/>
    </dgm:pt>
    <dgm:pt modelId="{B3C88683-A9F4-4F4A-A074-C01A4F865AAD}" type="pres">
      <dgm:prSet presAssocID="{46F0BDAC-44C5-4EDF-B8EA-57A3D4FF6DBE}" presName="sibTrans" presStyleCnt="0"/>
      <dgm:spPr/>
    </dgm:pt>
    <dgm:pt modelId="{E4D68D26-2F83-4939-844A-107C4DE3ABFF}" type="pres">
      <dgm:prSet presAssocID="{FDC341BE-46D1-4990-9D4E-6F28CC7BE09C}" presName="compNode" presStyleCnt="0"/>
      <dgm:spPr/>
    </dgm:pt>
    <dgm:pt modelId="{777207D2-9BDF-4B19-9314-0E881262E67A}" type="pres">
      <dgm:prSet presAssocID="{FDC341BE-46D1-4990-9D4E-6F28CC7BE09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5EAC9FF-4EE3-402C-B9C4-55923CD7359B}" type="pres">
      <dgm:prSet presAssocID="{FDC341BE-46D1-4990-9D4E-6F28CC7BE0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58E6EEB-2423-43E6-9DA1-EFD816F7D257}" type="pres">
      <dgm:prSet presAssocID="{FDC341BE-46D1-4990-9D4E-6F28CC7BE09C}" presName="spaceRect" presStyleCnt="0"/>
      <dgm:spPr/>
    </dgm:pt>
    <dgm:pt modelId="{99B4AC8F-3812-4E1E-9E9A-DB8074FB5231}" type="pres">
      <dgm:prSet presAssocID="{FDC341BE-46D1-4990-9D4E-6F28CC7BE09C}" presName="textRect" presStyleLbl="revTx" presStyleIdx="1" presStyleCnt="3">
        <dgm:presLayoutVars>
          <dgm:chMax val="1"/>
          <dgm:chPref val="1"/>
        </dgm:presLayoutVars>
      </dgm:prSet>
      <dgm:spPr/>
    </dgm:pt>
    <dgm:pt modelId="{DF6E8164-73E3-4BD4-A34F-EA7E25835ECD}" type="pres">
      <dgm:prSet presAssocID="{0E1C108A-ADA5-45B1-A0D2-3A936B29EB72}" presName="sibTrans" presStyleCnt="0"/>
      <dgm:spPr/>
    </dgm:pt>
    <dgm:pt modelId="{66B6C350-0BFC-4495-BE4D-39188FFBC30A}" type="pres">
      <dgm:prSet presAssocID="{AF7DA7B9-056D-49C2-AC0E-22582B724DD4}" presName="compNode" presStyleCnt="0"/>
      <dgm:spPr/>
    </dgm:pt>
    <dgm:pt modelId="{8264928C-98DF-498C-9CF3-DE244101CB7A}" type="pres">
      <dgm:prSet presAssocID="{AF7DA7B9-056D-49C2-AC0E-22582B724DD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DB1E4C9-5265-45C4-AE2A-755B069D035F}" type="pres">
      <dgm:prSet presAssocID="{AF7DA7B9-056D-49C2-AC0E-22582B724D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D2A79D0-938B-4C5B-B1A3-09E573E218E8}" type="pres">
      <dgm:prSet presAssocID="{AF7DA7B9-056D-49C2-AC0E-22582B724DD4}" presName="spaceRect" presStyleCnt="0"/>
      <dgm:spPr/>
    </dgm:pt>
    <dgm:pt modelId="{A7DB531D-19BE-43C4-90D7-58E40760FBFA}" type="pres">
      <dgm:prSet presAssocID="{AF7DA7B9-056D-49C2-AC0E-22582B724D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88232D-22BF-4EA7-AD25-FCE262B79FD6}" srcId="{4B4CAB5A-CA5C-43F5-907D-ED2EDAA36B72}" destId="{AF7DA7B9-056D-49C2-AC0E-22582B724DD4}" srcOrd="2" destOrd="0" parTransId="{D86C8F94-3436-4E8C-8217-176595F1F256}" sibTransId="{72FD6530-F36B-4A18-8085-A6452B343315}"/>
    <dgm:cxn modelId="{0B7F8037-A8CF-4D17-A0CB-9DF308ED2850}" type="presOf" srcId="{4B4CAB5A-CA5C-43F5-907D-ED2EDAA36B72}" destId="{A5C929CF-7112-4E34-B479-E793A6F4DF33}" srcOrd="0" destOrd="0" presId="urn:microsoft.com/office/officeart/2018/5/layout/IconLeafLabelList"/>
    <dgm:cxn modelId="{7394CE3B-328A-433F-ADF8-054F3BA60B2D}" type="presOf" srcId="{F344C719-A7E4-441E-B4B9-2EE803F74BFB}" destId="{6EC0AC9C-ABF3-4251-AF22-6DFB5B72081A}" srcOrd="0" destOrd="0" presId="urn:microsoft.com/office/officeart/2018/5/layout/IconLeafLabelList"/>
    <dgm:cxn modelId="{AF982F5B-A110-45FC-92A3-9E95BCFB644C}" srcId="{4B4CAB5A-CA5C-43F5-907D-ED2EDAA36B72}" destId="{F344C719-A7E4-441E-B4B9-2EE803F74BFB}" srcOrd="0" destOrd="0" parTransId="{DD7E3B8E-2FD8-491E-B156-4C1D7FFCA75E}" sibTransId="{46F0BDAC-44C5-4EDF-B8EA-57A3D4FF6DBE}"/>
    <dgm:cxn modelId="{CDA43F49-62FF-4788-BBCD-201C0C7AFE04}" type="presOf" srcId="{AF7DA7B9-056D-49C2-AC0E-22582B724DD4}" destId="{A7DB531D-19BE-43C4-90D7-58E40760FBFA}" srcOrd="0" destOrd="0" presId="urn:microsoft.com/office/officeart/2018/5/layout/IconLeafLabelList"/>
    <dgm:cxn modelId="{C36ADF7C-5CE3-47F2-A1BC-74C12A51137C}" type="presOf" srcId="{FDC341BE-46D1-4990-9D4E-6F28CC7BE09C}" destId="{99B4AC8F-3812-4E1E-9E9A-DB8074FB5231}" srcOrd="0" destOrd="0" presId="urn:microsoft.com/office/officeart/2018/5/layout/IconLeafLabelList"/>
    <dgm:cxn modelId="{CDA629D8-88C4-41DB-9B58-919CB125FC84}" srcId="{4B4CAB5A-CA5C-43F5-907D-ED2EDAA36B72}" destId="{FDC341BE-46D1-4990-9D4E-6F28CC7BE09C}" srcOrd="1" destOrd="0" parTransId="{0615DC42-D64E-4568-A24C-4E33F1EA25C3}" sibTransId="{0E1C108A-ADA5-45B1-A0D2-3A936B29EB72}"/>
    <dgm:cxn modelId="{939DEA77-6E81-47B7-91C9-40195D1746D4}" type="presParOf" srcId="{A5C929CF-7112-4E34-B479-E793A6F4DF33}" destId="{81F29833-8D87-4374-A15B-77B3C16C8F5E}" srcOrd="0" destOrd="0" presId="urn:microsoft.com/office/officeart/2018/5/layout/IconLeafLabelList"/>
    <dgm:cxn modelId="{C8531529-B551-4453-AC07-D4AC5372C845}" type="presParOf" srcId="{81F29833-8D87-4374-A15B-77B3C16C8F5E}" destId="{4814A7F2-D541-4064-BB0B-0129D903CE59}" srcOrd="0" destOrd="0" presId="urn:microsoft.com/office/officeart/2018/5/layout/IconLeafLabelList"/>
    <dgm:cxn modelId="{D28308A5-2CC0-44A2-98FF-F9E23C7CBC57}" type="presParOf" srcId="{81F29833-8D87-4374-A15B-77B3C16C8F5E}" destId="{CB815EBF-1521-4A7B-AB26-8BF3C34FD8DE}" srcOrd="1" destOrd="0" presId="urn:microsoft.com/office/officeart/2018/5/layout/IconLeafLabelList"/>
    <dgm:cxn modelId="{F604F868-294C-4571-9C53-B3B30456D3D4}" type="presParOf" srcId="{81F29833-8D87-4374-A15B-77B3C16C8F5E}" destId="{4A7E0C67-7718-4C2B-993A-FCC5B704351D}" srcOrd="2" destOrd="0" presId="urn:microsoft.com/office/officeart/2018/5/layout/IconLeafLabelList"/>
    <dgm:cxn modelId="{4CF466EB-8256-427D-8050-EFA998282555}" type="presParOf" srcId="{81F29833-8D87-4374-A15B-77B3C16C8F5E}" destId="{6EC0AC9C-ABF3-4251-AF22-6DFB5B72081A}" srcOrd="3" destOrd="0" presId="urn:microsoft.com/office/officeart/2018/5/layout/IconLeafLabelList"/>
    <dgm:cxn modelId="{579B01DD-F1F2-4707-8CB3-A4FF929E3D74}" type="presParOf" srcId="{A5C929CF-7112-4E34-B479-E793A6F4DF33}" destId="{B3C88683-A9F4-4F4A-A074-C01A4F865AAD}" srcOrd="1" destOrd="0" presId="urn:microsoft.com/office/officeart/2018/5/layout/IconLeafLabelList"/>
    <dgm:cxn modelId="{CDB785C2-74B1-4150-9C11-54D9CFABC54B}" type="presParOf" srcId="{A5C929CF-7112-4E34-B479-E793A6F4DF33}" destId="{E4D68D26-2F83-4939-844A-107C4DE3ABFF}" srcOrd="2" destOrd="0" presId="urn:microsoft.com/office/officeart/2018/5/layout/IconLeafLabelList"/>
    <dgm:cxn modelId="{16123C1E-4C2F-4330-A9AE-C1BD68AE62A2}" type="presParOf" srcId="{E4D68D26-2F83-4939-844A-107C4DE3ABFF}" destId="{777207D2-9BDF-4B19-9314-0E881262E67A}" srcOrd="0" destOrd="0" presId="urn:microsoft.com/office/officeart/2018/5/layout/IconLeafLabelList"/>
    <dgm:cxn modelId="{59CAD234-8E2C-4C9E-BF6D-E122EA40DFE7}" type="presParOf" srcId="{E4D68D26-2F83-4939-844A-107C4DE3ABFF}" destId="{A5EAC9FF-4EE3-402C-B9C4-55923CD7359B}" srcOrd="1" destOrd="0" presId="urn:microsoft.com/office/officeart/2018/5/layout/IconLeafLabelList"/>
    <dgm:cxn modelId="{C664B68B-953E-4CC5-A861-421338BBB984}" type="presParOf" srcId="{E4D68D26-2F83-4939-844A-107C4DE3ABFF}" destId="{858E6EEB-2423-43E6-9DA1-EFD816F7D257}" srcOrd="2" destOrd="0" presId="urn:microsoft.com/office/officeart/2018/5/layout/IconLeafLabelList"/>
    <dgm:cxn modelId="{71183C53-427B-4C60-877D-574396A5DEA7}" type="presParOf" srcId="{E4D68D26-2F83-4939-844A-107C4DE3ABFF}" destId="{99B4AC8F-3812-4E1E-9E9A-DB8074FB5231}" srcOrd="3" destOrd="0" presId="urn:microsoft.com/office/officeart/2018/5/layout/IconLeafLabelList"/>
    <dgm:cxn modelId="{922C994D-309F-41E2-908F-B1F0A4BF5B0B}" type="presParOf" srcId="{A5C929CF-7112-4E34-B479-E793A6F4DF33}" destId="{DF6E8164-73E3-4BD4-A34F-EA7E25835ECD}" srcOrd="3" destOrd="0" presId="urn:microsoft.com/office/officeart/2018/5/layout/IconLeafLabelList"/>
    <dgm:cxn modelId="{73B0A1B1-9427-4E4E-BEE4-38164EB20F9E}" type="presParOf" srcId="{A5C929CF-7112-4E34-B479-E793A6F4DF33}" destId="{66B6C350-0BFC-4495-BE4D-39188FFBC30A}" srcOrd="4" destOrd="0" presId="urn:microsoft.com/office/officeart/2018/5/layout/IconLeafLabelList"/>
    <dgm:cxn modelId="{DEC8D8F7-F41E-478E-96F7-0532800FB44E}" type="presParOf" srcId="{66B6C350-0BFC-4495-BE4D-39188FFBC30A}" destId="{8264928C-98DF-498C-9CF3-DE244101CB7A}" srcOrd="0" destOrd="0" presId="urn:microsoft.com/office/officeart/2018/5/layout/IconLeafLabelList"/>
    <dgm:cxn modelId="{BE8C2A5B-7DA2-4CDA-BE89-C766FD47739B}" type="presParOf" srcId="{66B6C350-0BFC-4495-BE4D-39188FFBC30A}" destId="{4DB1E4C9-5265-45C4-AE2A-755B069D035F}" srcOrd="1" destOrd="0" presId="urn:microsoft.com/office/officeart/2018/5/layout/IconLeafLabelList"/>
    <dgm:cxn modelId="{7F55EBEA-C8BE-4840-B699-3D4CE394756C}" type="presParOf" srcId="{66B6C350-0BFC-4495-BE4D-39188FFBC30A}" destId="{ED2A79D0-938B-4C5B-B1A3-09E573E218E8}" srcOrd="2" destOrd="0" presId="urn:microsoft.com/office/officeart/2018/5/layout/IconLeafLabelList"/>
    <dgm:cxn modelId="{1644B81A-9FB5-459C-9161-60B40EFC3091}" type="presParOf" srcId="{66B6C350-0BFC-4495-BE4D-39188FFBC30A}" destId="{A7DB531D-19BE-43C4-90D7-58E40760FBF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F9F955-1CE7-47BE-AAC4-056B8143D425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31AFC82-A0F3-4DA6-9C55-45E17B24AF21}">
      <dgm:prSet/>
      <dgm:spPr/>
      <dgm:t>
        <a:bodyPr/>
        <a:lstStyle/>
        <a:p>
          <a:r>
            <a:rPr lang="en-US"/>
            <a:t>Include</a:t>
          </a:r>
        </a:p>
      </dgm:t>
    </dgm:pt>
    <dgm:pt modelId="{42D3CF05-24A0-4046-A816-1AEF41B06215}" type="parTrans" cxnId="{A222CD74-A5B1-451D-9A2A-78A59AEBF41B}">
      <dgm:prSet/>
      <dgm:spPr/>
      <dgm:t>
        <a:bodyPr/>
        <a:lstStyle/>
        <a:p>
          <a:endParaRPr lang="en-US"/>
        </a:p>
      </dgm:t>
    </dgm:pt>
    <dgm:pt modelId="{F481093E-8F82-437C-B1C3-9C95D433E0CD}" type="sibTrans" cxnId="{A222CD74-A5B1-451D-9A2A-78A59AEBF41B}">
      <dgm:prSet/>
      <dgm:spPr/>
      <dgm:t>
        <a:bodyPr/>
        <a:lstStyle/>
        <a:p>
          <a:endParaRPr lang="en-US"/>
        </a:p>
      </dgm:t>
    </dgm:pt>
    <dgm:pt modelId="{CD55260B-80BF-4F99-BE23-11BBBF5CC967}">
      <dgm:prSet/>
      <dgm:spPr/>
      <dgm:t>
        <a:bodyPr/>
        <a:lstStyle/>
        <a:p>
          <a:r>
            <a:rPr lang="en-US"/>
            <a:t>Include more variables like healthcare and education</a:t>
          </a:r>
        </a:p>
      </dgm:t>
    </dgm:pt>
    <dgm:pt modelId="{186C5144-8A52-470B-856E-789BA65369B1}" type="parTrans" cxnId="{3CE038F9-C512-4818-AAB1-D705F8968614}">
      <dgm:prSet/>
      <dgm:spPr/>
      <dgm:t>
        <a:bodyPr/>
        <a:lstStyle/>
        <a:p>
          <a:endParaRPr lang="en-US"/>
        </a:p>
      </dgm:t>
    </dgm:pt>
    <dgm:pt modelId="{5F125218-91C3-4115-8742-D6A2A0CBCF9E}" type="sibTrans" cxnId="{3CE038F9-C512-4818-AAB1-D705F8968614}">
      <dgm:prSet/>
      <dgm:spPr/>
      <dgm:t>
        <a:bodyPr/>
        <a:lstStyle/>
        <a:p>
          <a:endParaRPr lang="en-US"/>
        </a:p>
      </dgm:t>
    </dgm:pt>
    <dgm:pt modelId="{CC2ABCE0-FDDD-4ACA-A791-D76C36471BBA}">
      <dgm:prSet/>
      <dgm:spPr/>
      <dgm:t>
        <a:bodyPr/>
        <a:lstStyle/>
        <a:p>
          <a:r>
            <a:rPr lang="en-US"/>
            <a:t>Prioritize</a:t>
          </a:r>
        </a:p>
      </dgm:t>
    </dgm:pt>
    <dgm:pt modelId="{EDA9E7FC-B0F1-4801-A3D2-D360BA9E9C05}" type="parTrans" cxnId="{F056FA20-E813-4258-BC5D-F4EDEE27F84C}">
      <dgm:prSet/>
      <dgm:spPr/>
      <dgm:t>
        <a:bodyPr/>
        <a:lstStyle/>
        <a:p>
          <a:endParaRPr lang="en-US"/>
        </a:p>
      </dgm:t>
    </dgm:pt>
    <dgm:pt modelId="{39042BE4-D55A-4439-AEB3-E7368E963036}" type="sibTrans" cxnId="{F056FA20-E813-4258-BC5D-F4EDEE27F84C}">
      <dgm:prSet/>
      <dgm:spPr/>
      <dgm:t>
        <a:bodyPr/>
        <a:lstStyle/>
        <a:p>
          <a:endParaRPr lang="en-US"/>
        </a:p>
      </dgm:t>
    </dgm:pt>
    <dgm:pt modelId="{0847E3A2-B42B-43D2-B083-A25406BDD13F}">
      <dgm:prSet/>
      <dgm:spPr/>
      <dgm:t>
        <a:bodyPr/>
        <a:lstStyle/>
        <a:p>
          <a:r>
            <a:rPr lang="en-US"/>
            <a:t>Prioritize data quality</a:t>
          </a:r>
        </a:p>
      </dgm:t>
    </dgm:pt>
    <dgm:pt modelId="{AA166B5F-A12E-45D8-AE27-A8C705D8C87A}" type="parTrans" cxnId="{DDE42994-0223-4C2A-BF61-AAB1FE49AE4A}">
      <dgm:prSet/>
      <dgm:spPr/>
      <dgm:t>
        <a:bodyPr/>
        <a:lstStyle/>
        <a:p>
          <a:endParaRPr lang="en-US"/>
        </a:p>
      </dgm:t>
    </dgm:pt>
    <dgm:pt modelId="{581ECBD4-D0E1-426A-B02C-626A37110B06}" type="sibTrans" cxnId="{DDE42994-0223-4C2A-BF61-AAB1FE49AE4A}">
      <dgm:prSet/>
      <dgm:spPr/>
      <dgm:t>
        <a:bodyPr/>
        <a:lstStyle/>
        <a:p>
          <a:endParaRPr lang="en-US"/>
        </a:p>
      </dgm:t>
    </dgm:pt>
    <dgm:pt modelId="{CCE5FE19-D24C-4DCE-B71B-FAE0BE734642}">
      <dgm:prSet/>
      <dgm:spPr/>
      <dgm:t>
        <a:bodyPr/>
        <a:lstStyle/>
        <a:p>
          <a:r>
            <a:rPr lang="en-US"/>
            <a:t>Collaborate</a:t>
          </a:r>
        </a:p>
      </dgm:t>
    </dgm:pt>
    <dgm:pt modelId="{EDB1255B-A389-493F-A6D0-73D3DE17BEAB}" type="parTrans" cxnId="{E8B16C2C-46C8-4E12-8AD5-59F8B68B1761}">
      <dgm:prSet/>
      <dgm:spPr/>
      <dgm:t>
        <a:bodyPr/>
        <a:lstStyle/>
        <a:p>
          <a:endParaRPr lang="en-US"/>
        </a:p>
      </dgm:t>
    </dgm:pt>
    <dgm:pt modelId="{2DF1A861-4247-47B1-990B-69E896725C6F}" type="sibTrans" cxnId="{E8B16C2C-46C8-4E12-8AD5-59F8B68B1761}">
      <dgm:prSet/>
      <dgm:spPr/>
      <dgm:t>
        <a:bodyPr/>
        <a:lstStyle/>
        <a:p>
          <a:endParaRPr lang="en-US"/>
        </a:p>
      </dgm:t>
    </dgm:pt>
    <dgm:pt modelId="{D969C02B-C1FF-4EEC-9AC8-790B6D68448F}">
      <dgm:prSet/>
      <dgm:spPr/>
      <dgm:t>
        <a:bodyPr/>
        <a:lstStyle/>
        <a:p>
          <a:r>
            <a:rPr lang="en-US"/>
            <a:t>Collaborate with public health experts </a:t>
          </a:r>
        </a:p>
      </dgm:t>
    </dgm:pt>
    <dgm:pt modelId="{B5DE137B-20D6-4D2E-945E-18B5D626CAEC}" type="parTrans" cxnId="{E940C102-CFDF-4197-8820-143EC591A185}">
      <dgm:prSet/>
      <dgm:spPr/>
      <dgm:t>
        <a:bodyPr/>
        <a:lstStyle/>
        <a:p>
          <a:endParaRPr lang="en-US"/>
        </a:p>
      </dgm:t>
    </dgm:pt>
    <dgm:pt modelId="{08FE25E2-333B-4C7C-905D-BA37209BC080}" type="sibTrans" cxnId="{E940C102-CFDF-4197-8820-143EC591A185}">
      <dgm:prSet/>
      <dgm:spPr/>
      <dgm:t>
        <a:bodyPr/>
        <a:lstStyle/>
        <a:p>
          <a:endParaRPr lang="en-US"/>
        </a:p>
      </dgm:t>
    </dgm:pt>
    <dgm:pt modelId="{31D67AB0-74A8-4257-A163-83D8D7742EE0}" type="pres">
      <dgm:prSet presAssocID="{52F9F955-1CE7-47BE-AAC4-056B8143D425}" presName="Name0" presStyleCnt="0">
        <dgm:presLayoutVars>
          <dgm:dir/>
          <dgm:animLvl val="lvl"/>
          <dgm:resizeHandles val="exact"/>
        </dgm:presLayoutVars>
      </dgm:prSet>
      <dgm:spPr/>
    </dgm:pt>
    <dgm:pt modelId="{DB3FC3BE-2EC9-43C6-B23C-F6B5C5636149}" type="pres">
      <dgm:prSet presAssocID="{931AFC82-A0F3-4DA6-9C55-45E17B24AF21}" presName="linNode" presStyleCnt="0"/>
      <dgm:spPr/>
    </dgm:pt>
    <dgm:pt modelId="{C1655FA2-D976-400A-8004-12E04F7D97DF}" type="pres">
      <dgm:prSet presAssocID="{931AFC82-A0F3-4DA6-9C55-45E17B24AF21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E2D6B189-B8BB-4692-9E9F-AA9D142E2E39}" type="pres">
      <dgm:prSet presAssocID="{931AFC82-A0F3-4DA6-9C55-45E17B24AF21}" presName="descendantText" presStyleLbl="alignNode1" presStyleIdx="0" presStyleCnt="3">
        <dgm:presLayoutVars>
          <dgm:bulletEnabled/>
        </dgm:presLayoutVars>
      </dgm:prSet>
      <dgm:spPr/>
    </dgm:pt>
    <dgm:pt modelId="{F645FF7F-859A-492C-8FB5-1DAE46CCE466}" type="pres">
      <dgm:prSet presAssocID="{F481093E-8F82-437C-B1C3-9C95D433E0CD}" presName="sp" presStyleCnt="0"/>
      <dgm:spPr/>
    </dgm:pt>
    <dgm:pt modelId="{94603742-EDF8-44AC-9859-883E8D3D9FAD}" type="pres">
      <dgm:prSet presAssocID="{CC2ABCE0-FDDD-4ACA-A791-D76C36471BBA}" presName="linNode" presStyleCnt="0"/>
      <dgm:spPr/>
    </dgm:pt>
    <dgm:pt modelId="{1D0AE994-9969-4D8F-AD1B-AFB6A82D3622}" type="pres">
      <dgm:prSet presAssocID="{CC2ABCE0-FDDD-4ACA-A791-D76C36471BBA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B0E7E061-8186-430E-A64D-2AA0F09A986A}" type="pres">
      <dgm:prSet presAssocID="{CC2ABCE0-FDDD-4ACA-A791-D76C36471BBA}" presName="descendantText" presStyleLbl="alignNode1" presStyleIdx="1" presStyleCnt="3">
        <dgm:presLayoutVars>
          <dgm:bulletEnabled/>
        </dgm:presLayoutVars>
      </dgm:prSet>
      <dgm:spPr/>
    </dgm:pt>
    <dgm:pt modelId="{DC813867-D205-43DA-BF2F-89C0D27987F8}" type="pres">
      <dgm:prSet presAssocID="{39042BE4-D55A-4439-AEB3-E7368E963036}" presName="sp" presStyleCnt="0"/>
      <dgm:spPr/>
    </dgm:pt>
    <dgm:pt modelId="{E0027DFE-32C7-46AD-A9C9-3C9E7F312A4E}" type="pres">
      <dgm:prSet presAssocID="{CCE5FE19-D24C-4DCE-B71B-FAE0BE734642}" presName="linNode" presStyleCnt="0"/>
      <dgm:spPr/>
    </dgm:pt>
    <dgm:pt modelId="{3DC46E41-0340-403B-A2CF-CFCDBA88D69B}" type="pres">
      <dgm:prSet presAssocID="{CCE5FE19-D24C-4DCE-B71B-FAE0BE734642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E693AC51-8138-4F1E-95C2-81CEBEAF295A}" type="pres">
      <dgm:prSet presAssocID="{CCE5FE19-D24C-4DCE-B71B-FAE0BE734642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E940C102-CFDF-4197-8820-143EC591A185}" srcId="{CCE5FE19-D24C-4DCE-B71B-FAE0BE734642}" destId="{D969C02B-C1FF-4EEC-9AC8-790B6D68448F}" srcOrd="0" destOrd="0" parTransId="{B5DE137B-20D6-4D2E-945E-18B5D626CAEC}" sibTransId="{08FE25E2-333B-4C7C-905D-BA37209BC080}"/>
    <dgm:cxn modelId="{6B660C10-989D-4589-AA57-938312FB337C}" type="presOf" srcId="{931AFC82-A0F3-4DA6-9C55-45E17B24AF21}" destId="{C1655FA2-D976-400A-8004-12E04F7D97DF}" srcOrd="0" destOrd="0" presId="urn:microsoft.com/office/officeart/2016/7/layout/VerticalHollowActionList"/>
    <dgm:cxn modelId="{F056FA20-E813-4258-BC5D-F4EDEE27F84C}" srcId="{52F9F955-1CE7-47BE-AAC4-056B8143D425}" destId="{CC2ABCE0-FDDD-4ACA-A791-D76C36471BBA}" srcOrd="1" destOrd="0" parTransId="{EDA9E7FC-B0F1-4801-A3D2-D360BA9E9C05}" sibTransId="{39042BE4-D55A-4439-AEB3-E7368E963036}"/>
    <dgm:cxn modelId="{E8B16C2C-46C8-4E12-8AD5-59F8B68B1761}" srcId="{52F9F955-1CE7-47BE-AAC4-056B8143D425}" destId="{CCE5FE19-D24C-4DCE-B71B-FAE0BE734642}" srcOrd="2" destOrd="0" parTransId="{EDB1255B-A389-493F-A6D0-73D3DE17BEAB}" sibTransId="{2DF1A861-4247-47B1-990B-69E896725C6F}"/>
    <dgm:cxn modelId="{51879D6D-5961-4241-A6F2-6172713587FF}" type="presOf" srcId="{CD55260B-80BF-4F99-BE23-11BBBF5CC967}" destId="{E2D6B189-B8BB-4692-9E9F-AA9D142E2E39}" srcOrd="0" destOrd="0" presId="urn:microsoft.com/office/officeart/2016/7/layout/VerticalHollowActionList"/>
    <dgm:cxn modelId="{A222CD74-A5B1-451D-9A2A-78A59AEBF41B}" srcId="{52F9F955-1CE7-47BE-AAC4-056B8143D425}" destId="{931AFC82-A0F3-4DA6-9C55-45E17B24AF21}" srcOrd="0" destOrd="0" parTransId="{42D3CF05-24A0-4046-A816-1AEF41B06215}" sibTransId="{F481093E-8F82-437C-B1C3-9C95D433E0CD}"/>
    <dgm:cxn modelId="{DDE42994-0223-4C2A-BF61-AAB1FE49AE4A}" srcId="{CC2ABCE0-FDDD-4ACA-A791-D76C36471BBA}" destId="{0847E3A2-B42B-43D2-B083-A25406BDD13F}" srcOrd="0" destOrd="0" parTransId="{AA166B5F-A12E-45D8-AE27-A8C705D8C87A}" sibTransId="{581ECBD4-D0E1-426A-B02C-626A37110B06}"/>
    <dgm:cxn modelId="{BAD147A0-03F4-4F7E-A796-EF2E00A7B988}" type="presOf" srcId="{52F9F955-1CE7-47BE-AAC4-056B8143D425}" destId="{31D67AB0-74A8-4257-A163-83D8D7742EE0}" srcOrd="0" destOrd="0" presId="urn:microsoft.com/office/officeart/2016/7/layout/VerticalHollowActionList"/>
    <dgm:cxn modelId="{5EDB61AE-E9DD-4D98-8671-507216A813D6}" type="presOf" srcId="{D969C02B-C1FF-4EEC-9AC8-790B6D68448F}" destId="{E693AC51-8138-4F1E-95C2-81CEBEAF295A}" srcOrd="0" destOrd="0" presId="urn:microsoft.com/office/officeart/2016/7/layout/VerticalHollowActionList"/>
    <dgm:cxn modelId="{5EF8ECAE-9519-4770-8D46-7CD4A6A8C4B9}" type="presOf" srcId="{CCE5FE19-D24C-4DCE-B71B-FAE0BE734642}" destId="{3DC46E41-0340-403B-A2CF-CFCDBA88D69B}" srcOrd="0" destOrd="0" presId="urn:microsoft.com/office/officeart/2016/7/layout/VerticalHollowActionList"/>
    <dgm:cxn modelId="{52182EDF-A466-463B-B1FC-3B3EC61BF4CF}" type="presOf" srcId="{CC2ABCE0-FDDD-4ACA-A791-D76C36471BBA}" destId="{1D0AE994-9969-4D8F-AD1B-AFB6A82D3622}" srcOrd="0" destOrd="0" presId="urn:microsoft.com/office/officeart/2016/7/layout/VerticalHollowActionList"/>
    <dgm:cxn modelId="{BD3150EB-A1FF-41D6-B61E-D72D0F91E028}" type="presOf" srcId="{0847E3A2-B42B-43D2-B083-A25406BDD13F}" destId="{B0E7E061-8186-430E-A64D-2AA0F09A986A}" srcOrd="0" destOrd="0" presId="urn:microsoft.com/office/officeart/2016/7/layout/VerticalHollowActionList"/>
    <dgm:cxn modelId="{3CE038F9-C512-4818-AAB1-D705F8968614}" srcId="{931AFC82-A0F3-4DA6-9C55-45E17B24AF21}" destId="{CD55260B-80BF-4F99-BE23-11BBBF5CC967}" srcOrd="0" destOrd="0" parTransId="{186C5144-8A52-470B-856E-789BA65369B1}" sibTransId="{5F125218-91C3-4115-8742-D6A2A0CBCF9E}"/>
    <dgm:cxn modelId="{76BFC2D8-8685-40C2-BF8D-9646147C19F8}" type="presParOf" srcId="{31D67AB0-74A8-4257-A163-83D8D7742EE0}" destId="{DB3FC3BE-2EC9-43C6-B23C-F6B5C5636149}" srcOrd="0" destOrd="0" presId="urn:microsoft.com/office/officeart/2016/7/layout/VerticalHollowActionList"/>
    <dgm:cxn modelId="{13819A4D-A97F-46EE-91B5-33AB4FB8AA9A}" type="presParOf" srcId="{DB3FC3BE-2EC9-43C6-B23C-F6B5C5636149}" destId="{C1655FA2-D976-400A-8004-12E04F7D97DF}" srcOrd="0" destOrd="0" presId="urn:microsoft.com/office/officeart/2016/7/layout/VerticalHollowActionList"/>
    <dgm:cxn modelId="{0BBE8968-E29A-46FD-9EF6-E1875001E1E2}" type="presParOf" srcId="{DB3FC3BE-2EC9-43C6-B23C-F6B5C5636149}" destId="{E2D6B189-B8BB-4692-9E9F-AA9D142E2E39}" srcOrd="1" destOrd="0" presId="urn:microsoft.com/office/officeart/2016/7/layout/VerticalHollowActionList"/>
    <dgm:cxn modelId="{37AB64B0-B4B7-497A-9AF3-EE11982589B6}" type="presParOf" srcId="{31D67AB0-74A8-4257-A163-83D8D7742EE0}" destId="{F645FF7F-859A-492C-8FB5-1DAE46CCE466}" srcOrd="1" destOrd="0" presId="urn:microsoft.com/office/officeart/2016/7/layout/VerticalHollowActionList"/>
    <dgm:cxn modelId="{47E6FC47-CCD6-4FA6-A65A-A47459D61091}" type="presParOf" srcId="{31D67AB0-74A8-4257-A163-83D8D7742EE0}" destId="{94603742-EDF8-44AC-9859-883E8D3D9FAD}" srcOrd="2" destOrd="0" presId="urn:microsoft.com/office/officeart/2016/7/layout/VerticalHollowActionList"/>
    <dgm:cxn modelId="{D844E7BE-CF80-4EC5-BF80-3A3674C09FE8}" type="presParOf" srcId="{94603742-EDF8-44AC-9859-883E8D3D9FAD}" destId="{1D0AE994-9969-4D8F-AD1B-AFB6A82D3622}" srcOrd="0" destOrd="0" presId="urn:microsoft.com/office/officeart/2016/7/layout/VerticalHollowActionList"/>
    <dgm:cxn modelId="{ADBB62AD-237B-4964-A476-3E7AE3EB921E}" type="presParOf" srcId="{94603742-EDF8-44AC-9859-883E8D3D9FAD}" destId="{B0E7E061-8186-430E-A64D-2AA0F09A986A}" srcOrd="1" destOrd="0" presId="urn:microsoft.com/office/officeart/2016/7/layout/VerticalHollowActionList"/>
    <dgm:cxn modelId="{8D9D6305-1DFA-4288-A407-7C32327BF03F}" type="presParOf" srcId="{31D67AB0-74A8-4257-A163-83D8D7742EE0}" destId="{DC813867-D205-43DA-BF2F-89C0D27987F8}" srcOrd="3" destOrd="0" presId="urn:microsoft.com/office/officeart/2016/7/layout/VerticalHollowActionList"/>
    <dgm:cxn modelId="{EC6E86B9-1E11-4B7C-B432-A8ED18B7DE07}" type="presParOf" srcId="{31D67AB0-74A8-4257-A163-83D8D7742EE0}" destId="{E0027DFE-32C7-46AD-A9C9-3C9E7F312A4E}" srcOrd="4" destOrd="0" presId="urn:microsoft.com/office/officeart/2016/7/layout/VerticalHollowActionList"/>
    <dgm:cxn modelId="{C28C39E4-80F1-4226-8517-760746A7F129}" type="presParOf" srcId="{E0027DFE-32C7-46AD-A9C9-3C9E7F312A4E}" destId="{3DC46E41-0340-403B-A2CF-CFCDBA88D69B}" srcOrd="0" destOrd="0" presId="urn:microsoft.com/office/officeart/2016/7/layout/VerticalHollowActionList"/>
    <dgm:cxn modelId="{10F8E882-2998-48B0-8DA9-7127199F0134}" type="presParOf" srcId="{E0027DFE-32C7-46AD-A9C9-3C9E7F312A4E}" destId="{E693AC51-8138-4F1E-95C2-81CEBEAF295A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B09A8B6-3DD4-47B2-A7EA-E8DE4DA7E3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4269A4-A009-4E29-BD2A-2CAF6F34B7E1}">
      <dgm:prSet/>
      <dgm:spPr/>
      <dgm:t>
        <a:bodyPr/>
        <a:lstStyle/>
        <a:p>
          <a:r>
            <a:rPr lang="en-US"/>
            <a:t>Browne, C., Matteson, D. S., McBride, L., Hu, L., Liu, Y., Sun, Y., Wen, J., &amp; Barrett, C. B. (2024, January 2). </a:t>
          </a:r>
          <a:r>
            <a:rPr lang="en-US" i="1"/>
            <a:t>ML prediction of poverty and malnutrition dataset</a:t>
          </a:r>
          <a:r>
            <a:rPr lang="en-US"/>
            <a:t>. Kaggle. </a:t>
          </a:r>
          <a:r>
            <a:rPr lang="en-US" u="sng">
              <a:hlinkClick xmlns:r="http://schemas.openxmlformats.org/officeDocument/2006/relationships" r:id="rId1"/>
            </a:rPr>
            <a:t>https://www.kaggle.com/datasets/adamprzychodni/ml-prediction-of-poverty-and-malnutrition-dataset?select=Appendix.pdf</a:t>
          </a:r>
          <a:r>
            <a:rPr lang="en-US"/>
            <a:t> </a:t>
          </a:r>
        </a:p>
      </dgm:t>
    </dgm:pt>
    <dgm:pt modelId="{8052E9AB-5CE4-4EB1-938C-4A6C31D49326}" type="parTrans" cxnId="{5AAE169B-52DC-48C2-B423-8FA219679090}">
      <dgm:prSet/>
      <dgm:spPr/>
      <dgm:t>
        <a:bodyPr/>
        <a:lstStyle/>
        <a:p>
          <a:endParaRPr lang="en-US"/>
        </a:p>
      </dgm:t>
    </dgm:pt>
    <dgm:pt modelId="{119E6CEC-1C23-4167-A3B0-A2F1A431E963}" type="sibTrans" cxnId="{5AAE169B-52DC-48C2-B423-8FA219679090}">
      <dgm:prSet/>
      <dgm:spPr/>
      <dgm:t>
        <a:bodyPr/>
        <a:lstStyle/>
        <a:p>
          <a:endParaRPr lang="en-US"/>
        </a:p>
      </dgm:t>
    </dgm:pt>
    <dgm:pt modelId="{4F4FC60F-6CE7-4DA9-B18E-6F5CDD45A663}">
      <dgm:prSet/>
      <dgm:spPr/>
      <dgm:t>
        <a:bodyPr/>
        <a:lstStyle/>
        <a:p>
          <a:r>
            <a:rPr lang="en-US"/>
            <a:t>Browne, C., Matteson, D. S., McBride, L., Hu, L., Liu, Y., Sun, Y., Wen, J., &amp; Barrett, C. B. (2021). Multivariate random forest prediction of poverty and malnutrition prevalence. </a:t>
          </a:r>
          <a:r>
            <a:rPr lang="en-US" i="1"/>
            <a:t>PLOS ONE</a:t>
          </a:r>
          <a:r>
            <a:rPr lang="en-US"/>
            <a:t>, </a:t>
          </a:r>
          <a:r>
            <a:rPr lang="en-US" i="1"/>
            <a:t>16</a:t>
          </a:r>
          <a:r>
            <a:rPr lang="en-US"/>
            <a:t>(9). https://doi.org/10.1371/journal.pone.0255519 </a:t>
          </a:r>
        </a:p>
      </dgm:t>
    </dgm:pt>
    <dgm:pt modelId="{B21ABB90-8B33-4885-BEF3-20345EDF7620}" type="parTrans" cxnId="{ACDA30AD-678B-4C59-8AA8-4432CC810325}">
      <dgm:prSet/>
      <dgm:spPr/>
      <dgm:t>
        <a:bodyPr/>
        <a:lstStyle/>
        <a:p>
          <a:endParaRPr lang="en-US"/>
        </a:p>
      </dgm:t>
    </dgm:pt>
    <dgm:pt modelId="{5E1B6A45-2B4A-407E-8036-8FB3E5159D40}" type="sibTrans" cxnId="{ACDA30AD-678B-4C59-8AA8-4432CC810325}">
      <dgm:prSet/>
      <dgm:spPr/>
      <dgm:t>
        <a:bodyPr/>
        <a:lstStyle/>
        <a:p>
          <a:endParaRPr lang="en-US"/>
        </a:p>
      </dgm:t>
    </dgm:pt>
    <dgm:pt modelId="{945C1463-46B9-46DB-904D-E49EC26692E9}">
      <dgm:prSet/>
      <dgm:spPr/>
      <dgm:t>
        <a:bodyPr/>
        <a:lstStyle/>
        <a:p>
          <a:r>
            <a:rPr lang="en-US"/>
            <a:t>U.S. National Library of Medicine. (1996, January 1). </a:t>
          </a:r>
          <a:r>
            <a:rPr lang="en-US" i="1"/>
            <a:t>Nutritional status</a:t>
          </a:r>
          <a:r>
            <a:rPr lang="en-US"/>
            <a:t>. In Her Lifetime: Female Morbidity and Mortality in Sub-Saharan Africa. </a:t>
          </a:r>
          <a:r>
            <a:rPr lang="en-US" u="sng">
              <a:hlinkClick xmlns:r="http://schemas.openxmlformats.org/officeDocument/2006/relationships" r:id="rId2"/>
            </a:rPr>
            <a:t>https://www.ncbi.nlm.nih.gov/books/NBK232554/</a:t>
          </a:r>
          <a:endParaRPr lang="en-US"/>
        </a:p>
      </dgm:t>
    </dgm:pt>
    <dgm:pt modelId="{6D5A832A-BF40-4EB9-91F5-0CD53FB50D78}" type="parTrans" cxnId="{F84CC7E4-7385-4B4D-BA7E-C3E5F72BC751}">
      <dgm:prSet/>
      <dgm:spPr/>
      <dgm:t>
        <a:bodyPr/>
        <a:lstStyle/>
        <a:p>
          <a:endParaRPr lang="en-US"/>
        </a:p>
      </dgm:t>
    </dgm:pt>
    <dgm:pt modelId="{BF7EC9A8-A418-4C3A-B841-80F04FD3D813}" type="sibTrans" cxnId="{F84CC7E4-7385-4B4D-BA7E-C3E5F72BC751}">
      <dgm:prSet/>
      <dgm:spPr/>
      <dgm:t>
        <a:bodyPr/>
        <a:lstStyle/>
        <a:p>
          <a:endParaRPr lang="en-US"/>
        </a:p>
      </dgm:t>
    </dgm:pt>
    <dgm:pt modelId="{F53FED16-4D10-491A-94B7-29B97F59B458}" type="pres">
      <dgm:prSet presAssocID="{6B09A8B6-3DD4-47B2-A7EA-E8DE4DA7E3E1}" presName="linear" presStyleCnt="0">
        <dgm:presLayoutVars>
          <dgm:animLvl val="lvl"/>
          <dgm:resizeHandles val="exact"/>
        </dgm:presLayoutVars>
      </dgm:prSet>
      <dgm:spPr/>
    </dgm:pt>
    <dgm:pt modelId="{011EF3D5-0712-499C-B485-D38B5871593D}" type="pres">
      <dgm:prSet presAssocID="{754269A4-A009-4E29-BD2A-2CAF6F34B7E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F4F7B1-F11C-43C2-97B5-B94A6B2BBBAC}" type="pres">
      <dgm:prSet presAssocID="{119E6CEC-1C23-4167-A3B0-A2F1A431E963}" presName="spacer" presStyleCnt="0"/>
      <dgm:spPr/>
    </dgm:pt>
    <dgm:pt modelId="{4766A245-C345-4440-9CB6-D0604DEC7B4E}" type="pres">
      <dgm:prSet presAssocID="{4F4FC60F-6CE7-4DA9-B18E-6F5CDD45A6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56A0F7-C6D4-45EE-9A08-AE39655B7786}" type="pres">
      <dgm:prSet presAssocID="{5E1B6A45-2B4A-407E-8036-8FB3E5159D40}" presName="spacer" presStyleCnt="0"/>
      <dgm:spPr/>
    </dgm:pt>
    <dgm:pt modelId="{95D2E7B4-EC11-4928-A0A6-7B71E58DC4D5}" type="pres">
      <dgm:prSet presAssocID="{945C1463-46B9-46DB-904D-E49EC26692E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4282C47-14A3-4339-A829-BF5CFD2CECC9}" type="presOf" srcId="{945C1463-46B9-46DB-904D-E49EC26692E9}" destId="{95D2E7B4-EC11-4928-A0A6-7B71E58DC4D5}" srcOrd="0" destOrd="0" presId="urn:microsoft.com/office/officeart/2005/8/layout/vList2"/>
    <dgm:cxn modelId="{33446573-394A-49F1-8ECB-0E622A798CFA}" type="presOf" srcId="{754269A4-A009-4E29-BD2A-2CAF6F34B7E1}" destId="{011EF3D5-0712-499C-B485-D38B5871593D}" srcOrd="0" destOrd="0" presId="urn:microsoft.com/office/officeart/2005/8/layout/vList2"/>
    <dgm:cxn modelId="{5AAE169B-52DC-48C2-B423-8FA219679090}" srcId="{6B09A8B6-3DD4-47B2-A7EA-E8DE4DA7E3E1}" destId="{754269A4-A009-4E29-BD2A-2CAF6F34B7E1}" srcOrd="0" destOrd="0" parTransId="{8052E9AB-5CE4-4EB1-938C-4A6C31D49326}" sibTransId="{119E6CEC-1C23-4167-A3B0-A2F1A431E963}"/>
    <dgm:cxn modelId="{1A9842A3-0811-4A41-8695-5432256E9EEF}" type="presOf" srcId="{6B09A8B6-3DD4-47B2-A7EA-E8DE4DA7E3E1}" destId="{F53FED16-4D10-491A-94B7-29B97F59B458}" srcOrd="0" destOrd="0" presId="urn:microsoft.com/office/officeart/2005/8/layout/vList2"/>
    <dgm:cxn modelId="{ACDA30AD-678B-4C59-8AA8-4432CC810325}" srcId="{6B09A8B6-3DD4-47B2-A7EA-E8DE4DA7E3E1}" destId="{4F4FC60F-6CE7-4DA9-B18E-6F5CDD45A663}" srcOrd="1" destOrd="0" parTransId="{B21ABB90-8B33-4885-BEF3-20345EDF7620}" sibTransId="{5E1B6A45-2B4A-407E-8036-8FB3E5159D40}"/>
    <dgm:cxn modelId="{8E8997BE-C329-4AC3-B3A9-70626EAD29FF}" type="presOf" srcId="{4F4FC60F-6CE7-4DA9-B18E-6F5CDD45A663}" destId="{4766A245-C345-4440-9CB6-D0604DEC7B4E}" srcOrd="0" destOrd="0" presId="urn:microsoft.com/office/officeart/2005/8/layout/vList2"/>
    <dgm:cxn modelId="{F84CC7E4-7385-4B4D-BA7E-C3E5F72BC751}" srcId="{6B09A8B6-3DD4-47B2-A7EA-E8DE4DA7E3E1}" destId="{945C1463-46B9-46DB-904D-E49EC26692E9}" srcOrd="2" destOrd="0" parTransId="{6D5A832A-BF40-4EB9-91F5-0CD53FB50D78}" sibTransId="{BF7EC9A8-A418-4C3A-B841-80F04FD3D813}"/>
    <dgm:cxn modelId="{2D9B2C46-8F81-4704-B2F2-F1044717C7F9}" type="presParOf" srcId="{F53FED16-4D10-491A-94B7-29B97F59B458}" destId="{011EF3D5-0712-499C-B485-D38B5871593D}" srcOrd="0" destOrd="0" presId="urn:microsoft.com/office/officeart/2005/8/layout/vList2"/>
    <dgm:cxn modelId="{FEEE0C03-FBF0-4728-9FB6-66B0A798DB73}" type="presParOf" srcId="{F53FED16-4D10-491A-94B7-29B97F59B458}" destId="{B4F4F7B1-F11C-43C2-97B5-B94A6B2BBBAC}" srcOrd="1" destOrd="0" presId="urn:microsoft.com/office/officeart/2005/8/layout/vList2"/>
    <dgm:cxn modelId="{BF62ACB9-E96D-484B-8448-A54E6071E227}" type="presParOf" srcId="{F53FED16-4D10-491A-94B7-29B97F59B458}" destId="{4766A245-C345-4440-9CB6-D0604DEC7B4E}" srcOrd="2" destOrd="0" presId="urn:microsoft.com/office/officeart/2005/8/layout/vList2"/>
    <dgm:cxn modelId="{8CBDA13E-F678-454A-AA64-AACFA0C7BCB6}" type="presParOf" srcId="{F53FED16-4D10-491A-94B7-29B97F59B458}" destId="{C356A0F7-C6D4-45EE-9A08-AE39655B7786}" srcOrd="3" destOrd="0" presId="urn:microsoft.com/office/officeart/2005/8/layout/vList2"/>
    <dgm:cxn modelId="{BB2BEDC1-E71D-4404-98F0-96FCC31D32CB}" type="presParOf" srcId="{F53FED16-4D10-491A-94B7-29B97F59B458}" destId="{95D2E7B4-EC11-4928-A0A6-7B71E58DC4D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AB3B8-A237-4C30-8D0A-28B7DF0B78E9}">
      <dsp:nvSpPr>
        <dsp:cNvPr id="0" name=""/>
        <dsp:cNvSpPr/>
      </dsp:nvSpPr>
      <dsp:spPr>
        <a:xfrm>
          <a:off x="0" y="2134"/>
          <a:ext cx="672890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49868-70D2-4551-B0FA-B7D006B5D7C3}">
      <dsp:nvSpPr>
        <dsp:cNvPr id="0" name=""/>
        <dsp:cNvSpPr/>
      </dsp:nvSpPr>
      <dsp:spPr>
        <a:xfrm>
          <a:off x="0" y="2134"/>
          <a:ext cx="6728905" cy="1455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baseline="0"/>
            <a:t>Significant health and socio-economic impacts</a:t>
          </a:r>
          <a:endParaRPr lang="en-US" sz="3800" kern="1200"/>
        </a:p>
      </dsp:txBody>
      <dsp:txXfrm>
        <a:off x="0" y="2134"/>
        <a:ext cx="6728905" cy="1455901"/>
      </dsp:txXfrm>
    </dsp:sp>
    <dsp:sp modelId="{DD372E56-434A-4C62-8611-C8B40B107F56}">
      <dsp:nvSpPr>
        <dsp:cNvPr id="0" name=""/>
        <dsp:cNvSpPr/>
      </dsp:nvSpPr>
      <dsp:spPr>
        <a:xfrm>
          <a:off x="0" y="1458035"/>
          <a:ext cx="6728905" cy="0"/>
        </a:xfrm>
        <a:prstGeom prst="line">
          <a:avLst/>
        </a:prstGeom>
        <a:solidFill>
          <a:schemeClr val="accent2">
            <a:hueOff val="751437"/>
            <a:satOff val="-3033"/>
            <a:lumOff val="294"/>
            <a:alphaOff val="0"/>
          </a:schemeClr>
        </a:solidFill>
        <a:ln w="12700" cap="flat" cmpd="sng" algn="ctr">
          <a:solidFill>
            <a:schemeClr val="accent2">
              <a:hueOff val="751437"/>
              <a:satOff val="-3033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C9497-B2F3-4964-81CA-E9A6363BE66E}">
      <dsp:nvSpPr>
        <dsp:cNvPr id="0" name=""/>
        <dsp:cNvSpPr/>
      </dsp:nvSpPr>
      <dsp:spPr>
        <a:xfrm>
          <a:off x="0" y="1458035"/>
          <a:ext cx="6728905" cy="1455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baseline="0"/>
            <a:t>Focus on women aged 15-49 with BMI &lt; 18.5</a:t>
          </a:r>
          <a:endParaRPr lang="en-US" sz="3800" kern="1200"/>
        </a:p>
      </dsp:txBody>
      <dsp:txXfrm>
        <a:off x="0" y="1458035"/>
        <a:ext cx="6728905" cy="1455901"/>
      </dsp:txXfrm>
    </dsp:sp>
    <dsp:sp modelId="{6F2B53B1-5956-4CFA-B4C9-8D730D7DE192}">
      <dsp:nvSpPr>
        <dsp:cNvPr id="0" name=""/>
        <dsp:cNvSpPr/>
      </dsp:nvSpPr>
      <dsp:spPr>
        <a:xfrm>
          <a:off x="0" y="2913937"/>
          <a:ext cx="6728905" cy="0"/>
        </a:xfrm>
        <a:prstGeom prst="line">
          <a:avLst/>
        </a:prstGeom>
        <a:solidFill>
          <a:schemeClr val="accent2">
            <a:hueOff val="1502875"/>
            <a:satOff val="-6066"/>
            <a:lumOff val="588"/>
            <a:alphaOff val="0"/>
          </a:schemeClr>
        </a:solidFill>
        <a:ln w="12700" cap="flat" cmpd="sng" algn="ctr">
          <a:solidFill>
            <a:schemeClr val="accent2">
              <a:hueOff val="1502875"/>
              <a:satOff val="-6066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0D901-2CDF-443A-900E-223701D48200}">
      <dsp:nvSpPr>
        <dsp:cNvPr id="0" name=""/>
        <dsp:cNvSpPr/>
      </dsp:nvSpPr>
      <dsp:spPr>
        <a:xfrm>
          <a:off x="0" y="2913937"/>
          <a:ext cx="6728905" cy="1455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baseline="0"/>
            <a:t>Targets contributing factors for better public health strategies </a:t>
          </a:r>
          <a:endParaRPr lang="en-US" sz="3800" kern="1200"/>
        </a:p>
      </dsp:txBody>
      <dsp:txXfrm>
        <a:off x="0" y="2913937"/>
        <a:ext cx="6728905" cy="1455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FE2D5-691F-4903-A06F-C593F2F5E3B4}">
      <dsp:nvSpPr>
        <dsp:cNvPr id="0" name=""/>
        <dsp:cNvSpPr/>
      </dsp:nvSpPr>
      <dsp:spPr>
        <a:xfrm>
          <a:off x="0" y="0"/>
          <a:ext cx="9055206" cy="956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Malnutrition prevalent among women in Sub-Saharan Africa</a:t>
          </a:r>
          <a:endParaRPr lang="en-US" sz="2500" kern="1200"/>
        </a:p>
      </dsp:txBody>
      <dsp:txXfrm>
        <a:off x="28009" y="28009"/>
        <a:ext cx="8023274" cy="900292"/>
      </dsp:txXfrm>
    </dsp:sp>
    <dsp:sp modelId="{601A24B4-7038-490B-BAD9-D9AD1C0E7E16}">
      <dsp:nvSpPr>
        <dsp:cNvPr id="0" name=""/>
        <dsp:cNvSpPr/>
      </dsp:nvSpPr>
      <dsp:spPr>
        <a:xfrm>
          <a:off x="798988" y="1115695"/>
          <a:ext cx="9055206" cy="956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Comparable to other developing regions, but less severe than South Asia</a:t>
          </a:r>
          <a:endParaRPr lang="en-US" sz="2500" kern="1200"/>
        </a:p>
      </dsp:txBody>
      <dsp:txXfrm>
        <a:off x="826997" y="1143704"/>
        <a:ext cx="7578598" cy="900292"/>
      </dsp:txXfrm>
    </dsp:sp>
    <dsp:sp modelId="{A7622B52-45FD-49C6-9D2A-11E07ADC7220}">
      <dsp:nvSpPr>
        <dsp:cNvPr id="0" name=""/>
        <dsp:cNvSpPr/>
      </dsp:nvSpPr>
      <dsp:spPr>
        <a:xfrm>
          <a:off x="1597977" y="2231390"/>
          <a:ext cx="9055206" cy="956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Influences maternal mortality and low birth weight </a:t>
          </a:r>
          <a:endParaRPr lang="en-US" sz="2500" kern="1200"/>
        </a:p>
      </dsp:txBody>
      <dsp:txXfrm>
        <a:off x="1625986" y="2259399"/>
        <a:ext cx="7578598" cy="900292"/>
      </dsp:txXfrm>
    </dsp:sp>
    <dsp:sp modelId="{E9A42398-440B-4591-8116-B6D950BFC1EE}">
      <dsp:nvSpPr>
        <dsp:cNvPr id="0" name=""/>
        <dsp:cNvSpPr/>
      </dsp:nvSpPr>
      <dsp:spPr>
        <a:xfrm>
          <a:off x="8433604" y="725201"/>
          <a:ext cx="621601" cy="62160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573464" y="725201"/>
        <a:ext cx="341881" cy="467755"/>
      </dsp:txXfrm>
    </dsp:sp>
    <dsp:sp modelId="{87ECF071-09CE-4D11-B769-1014A8458A98}">
      <dsp:nvSpPr>
        <dsp:cNvPr id="0" name=""/>
        <dsp:cNvSpPr/>
      </dsp:nvSpPr>
      <dsp:spPr>
        <a:xfrm>
          <a:off x="9232593" y="1834521"/>
          <a:ext cx="621601" cy="62160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72453" y="1834521"/>
        <a:ext cx="341881" cy="4677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5ADC1-1483-456D-A76D-6D9383959D24}">
      <dsp:nvSpPr>
        <dsp:cNvPr id="0" name=""/>
        <dsp:cNvSpPr/>
      </dsp:nvSpPr>
      <dsp:spPr>
        <a:xfrm>
          <a:off x="0" y="59859"/>
          <a:ext cx="6111737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baseline="0"/>
            <a:t>Random Forest Regressor with GridSearchCV for optimization</a:t>
          </a:r>
          <a:endParaRPr lang="en-US" sz="3400" kern="1200"/>
        </a:p>
      </dsp:txBody>
      <dsp:txXfrm>
        <a:off x="66025" y="125884"/>
        <a:ext cx="5979687" cy="1220470"/>
      </dsp:txXfrm>
    </dsp:sp>
    <dsp:sp modelId="{5FAE3A16-8F02-420C-97F0-7B88B2934260}">
      <dsp:nvSpPr>
        <dsp:cNvPr id="0" name=""/>
        <dsp:cNvSpPr/>
      </dsp:nvSpPr>
      <dsp:spPr>
        <a:xfrm>
          <a:off x="0" y="1510299"/>
          <a:ext cx="6111737" cy="1352520"/>
        </a:xfrm>
        <a:prstGeom prst="roundRect">
          <a:avLst/>
        </a:prstGeom>
        <a:solidFill>
          <a:schemeClr val="accent2">
            <a:hueOff val="751437"/>
            <a:satOff val="-3033"/>
            <a:lumOff val="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baseline="0"/>
            <a:t>Feature importance analysis and SHAP values</a:t>
          </a:r>
          <a:endParaRPr lang="en-US" sz="3400" kern="1200"/>
        </a:p>
      </dsp:txBody>
      <dsp:txXfrm>
        <a:off x="66025" y="1576324"/>
        <a:ext cx="5979687" cy="1220470"/>
      </dsp:txXfrm>
    </dsp:sp>
    <dsp:sp modelId="{BC9C2204-5B2A-4B97-9C9C-2DDC35D44087}">
      <dsp:nvSpPr>
        <dsp:cNvPr id="0" name=""/>
        <dsp:cNvSpPr/>
      </dsp:nvSpPr>
      <dsp:spPr>
        <a:xfrm>
          <a:off x="0" y="2960739"/>
          <a:ext cx="6111737" cy="1352520"/>
        </a:xfrm>
        <a:prstGeom prst="roundRect">
          <a:avLst/>
        </a:prstGeom>
        <a:solidFill>
          <a:schemeClr val="accent2">
            <a:hueOff val="1502875"/>
            <a:satOff val="-6066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baseline="0"/>
            <a:t>Evaluation metrics: MAE, MSE, RMSE, R-squared </a:t>
          </a:r>
          <a:endParaRPr lang="en-US" sz="3400" kern="1200"/>
        </a:p>
      </dsp:txBody>
      <dsp:txXfrm>
        <a:off x="66025" y="3026764"/>
        <a:ext cx="5979687" cy="1220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226E0-49C0-4BE3-A404-357CBED7B822}">
      <dsp:nvSpPr>
        <dsp:cNvPr id="0" name=""/>
        <dsp:cNvSpPr/>
      </dsp:nvSpPr>
      <dsp:spPr>
        <a:xfrm>
          <a:off x="1257284" y="400826"/>
          <a:ext cx="1307991" cy="1307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0845B-B4D1-4D49-B816-7B4A47ABDC58}">
      <dsp:nvSpPr>
        <dsp:cNvPr id="0" name=""/>
        <dsp:cNvSpPr/>
      </dsp:nvSpPr>
      <dsp:spPr>
        <a:xfrm>
          <a:off x="457956" y="2066873"/>
          <a:ext cx="29066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Geography and economic factors as top influencers</a:t>
          </a:r>
          <a:endParaRPr lang="en-US" sz="2000" kern="1200"/>
        </a:p>
      </dsp:txBody>
      <dsp:txXfrm>
        <a:off x="457956" y="2066873"/>
        <a:ext cx="2906648" cy="720000"/>
      </dsp:txXfrm>
    </dsp:sp>
    <dsp:sp modelId="{BF5E138A-8F45-411F-8D5E-2E72C3CFD966}">
      <dsp:nvSpPr>
        <dsp:cNvPr id="0" name=""/>
        <dsp:cNvSpPr/>
      </dsp:nvSpPr>
      <dsp:spPr>
        <a:xfrm>
          <a:off x="4672596" y="400826"/>
          <a:ext cx="1307991" cy="1307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654FC-3CBC-4E99-967B-AE4CADE0B2A6}">
      <dsp:nvSpPr>
        <dsp:cNvPr id="0" name=""/>
        <dsp:cNvSpPr/>
      </dsp:nvSpPr>
      <dsp:spPr>
        <a:xfrm>
          <a:off x="3873268" y="2066873"/>
          <a:ext cx="29066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Insights can guide public health strategies</a:t>
          </a:r>
          <a:endParaRPr lang="en-US" sz="2000" kern="1200"/>
        </a:p>
      </dsp:txBody>
      <dsp:txXfrm>
        <a:off x="3873268" y="2066873"/>
        <a:ext cx="2906648" cy="720000"/>
      </dsp:txXfrm>
    </dsp:sp>
    <dsp:sp modelId="{0D858230-F006-4E84-9552-747E5D241265}">
      <dsp:nvSpPr>
        <dsp:cNvPr id="0" name=""/>
        <dsp:cNvSpPr/>
      </dsp:nvSpPr>
      <dsp:spPr>
        <a:xfrm>
          <a:off x="8087907" y="400826"/>
          <a:ext cx="1307991" cy="13079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FA4A2-D9EB-47C8-B1C4-86489B98ABC9}">
      <dsp:nvSpPr>
        <dsp:cNvPr id="0" name=""/>
        <dsp:cNvSpPr/>
      </dsp:nvSpPr>
      <dsp:spPr>
        <a:xfrm>
          <a:off x="7288579" y="2066873"/>
          <a:ext cx="29066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Highlights the importance of targeted interventions </a:t>
          </a:r>
          <a:endParaRPr lang="en-US" sz="2000" kern="1200"/>
        </a:p>
      </dsp:txBody>
      <dsp:txXfrm>
        <a:off x="7288579" y="2066873"/>
        <a:ext cx="290664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4A7F2-D541-4064-BB0B-0129D903CE59}">
      <dsp:nvSpPr>
        <dsp:cNvPr id="0" name=""/>
        <dsp:cNvSpPr/>
      </dsp:nvSpPr>
      <dsp:spPr>
        <a:xfrm>
          <a:off x="831091" y="18849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15EBF-1521-4A7B-AB26-8BF3C34FD8DE}">
      <dsp:nvSpPr>
        <dsp:cNvPr id="0" name=""/>
        <dsp:cNvSpPr/>
      </dsp:nvSpPr>
      <dsp:spPr>
        <a:xfrm>
          <a:off x="1225967" y="41372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0AC9C-ABF3-4251-AF22-6DFB5B72081A}">
      <dsp:nvSpPr>
        <dsp:cNvPr id="0" name=""/>
        <dsp:cNvSpPr/>
      </dsp:nvSpPr>
      <dsp:spPr>
        <a:xfrm>
          <a:off x="238779" y="244885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baseline="0"/>
            <a:t>Aid agencies for targeted resource allocation</a:t>
          </a:r>
          <a:endParaRPr lang="en-US" sz="1800" kern="1200"/>
        </a:p>
      </dsp:txBody>
      <dsp:txXfrm>
        <a:off x="238779" y="2448850"/>
        <a:ext cx="3037500" cy="720000"/>
      </dsp:txXfrm>
    </dsp:sp>
    <dsp:sp modelId="{777207D2-9BDF-4B19-9314-0E881262E67A}">
      <dsp:nvSpPr>
        <dsp:cNvPr id="0" name=""/>
        <dsp:cNvSpPr/>
      </dsp:nvSpPr>
      <dsp:spPr>
        <a:xfrm>
          <a:off x="4400154" y="18849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AC9FF-4EE3-402C-B9C4-55923CD7359B}">
      <dsp:nvSpPr>
        <dsp:cNvPr id="0" name=""/>
        <dsp:cNvSpPr/>
      </dsp:nvSpPr>
      <dsp:spPr>
        <a:xfrm>
          <a:off x="4795029" y="41372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4AC8F-3812-4E1E-9E9A-DB8074FB5231}">
      <dsp:nvSpPr>
        <dsp:cNvPr id="0" name=""/>
        <dsp:cNvSpPr/>
      </dsp:nvSpPr>
      <dsp:spPr>
        <a:xfrm>
          <a:off x="3807842" y="244885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baseline="0"/>
            <a:t>Policy-driven interventions</a:t>
          </a:r>
          <a:endParaRPr lang="en-US" sz="1800" kern="1200"/>
        </a:p>
      </dsp:txBody>
      <dsp:txXfrm>
        <a:off x="3807842" y="2448850"/>
        <a:ext cx="3037500" cy="720000"/>
      </dsp:txXfrm>
    </dsp:sp>
    <dsp:sp modelId="{8264928C-98DF-498C-9CF3-DE244101CB7A}">
      <dsp:nvSpPr>
        <dsp:cNvPr id="0" name=""/>
        <dsp:cNvSpPr/>
      </dsp:nvSpPr>
      <dsp:spPr>
        <a:xfrm>
          <a:off x="7969217" y="18849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E4C9-5265-45C4-AE2A-755B069D035F}">
      <dsp:nvSpPr>
        <dsp:cNvPr id="0" name=""/>
        <dsp:cNvSpPr/>
      </dsp:nvSpPr>
      <dsp:spPr>
        <a:xfrm>
          <a:off x="8364092" y="413724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531D-19BE-43C4-90D7-58E40760FBFA}">
      <dsp:nvSpPr>
        <dsp:cNvPr id="0" name=""/>
        <dsp:cNvSpPr/>
      </dsp:nvSpPr>
      <dsp:spPr>
        <a:xfrm>
          <a:off x="7376904" y="244885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baseline="0"/>
            <a:t>Extendable to other health issues </a:t>
          </a:r>
          <a:endParaRPr lang="en-US" sz="1800" kern="1200"/>
        </a:p>
      </dsp:txBody>
      <dsp:txXfrm>
        <a:off x="7376904" y="2448850"/>
        <a:ext cx="3037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6B189-B8BB-4692-9E9F-AA9D142E2E39}">
      <dsp:nvSpPr>
        <dsp:cNvPr id="0" name=""/>
        <dsp:cNvSpPr/>
      </dsp:nvSpPr>
      <dsp:spPr>
        <a:xfrm>
          <a:off x="1222347" y="1366"/>
          <a:ext cx="4889389" cy="14007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868" tIns="355794" rIns="94868" bIns="35579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Include more variables like healthcare and education</a:t>
          </a:r>
        </a:p>
      </dsp:txBody>
      <dsp:txXfrm>
        <a:off x="1222347" y="1366"/>
        <a:ext cx="4889389" cy="1400764"/>
      </dsp:txXfrm>
    </dsp:sp>
    <dsp:sp modelId="{C1655FA2-D976-400A-8004-12E04F7D97DF}">
      <dsp:nvSpPr>
        <dsp:cNvPr id="0" name=""/>
        <dsp:cNvSpPr/>
      </dsp:nvSpPr>
      <dsp:spPr>
        <a:xfrm>
          <a:off x="0" y="1366"/>
          <a:ext cx="1222347" cy="14007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83" tIns="138364" rIns="64683" bIns="13836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Include</a:t>
          </a:r>
        </a:p>
      </dsp:txBody>
      <dsp:txXfrm>
        <a:off x="0" y="1366"/>
        <a:ext cx="1222347" cy="1400764"/>
      </dsp:txXfrm>
    </dsp:sp>
    <dsp:sp modelId="{B0E7E061-8186-430E-A64D-2AA0F09A986A}">
      <dsp:nvSpPr>
        <dsp:cNvPr id="0" name=""/>
        <dsp:cNvSpPr/>
      </dsp:nvSpPr>
      <dsp:spPr>
        <a:xfrm>
          <a:off x="1222347" y="1486177"/>
          <a:ext cx="4889389" cy="1400764"/>
        </a:xfrm>
        <a:prstGeom prst="rect">
          <a:avLst/>
        </a:prstGeom>
        <a:solidFill>
          <a:schemeClr val="accent2">
            <a:hueOff val="751437"/>
            <a:satOff val="-3033"/>
            <a:lumOff val="294"/>
            <a:alphaOff val="0"/>
          </a:schemeClr>
        </a:solidFill>
        <a:ln w="12700" cap="flat" cmpd="sng" algn="ctr">
          <a:solidFill>
            <a:schemeClr val="accent2">
              <a:hueOff val="751437"/>
              <a:satOff val="-3033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868" tIns="355794" rIns="94868" bIns="35579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Prioritize data quality</a:t>
          </a:r>
        </a:p>
      </dsp:txBody>
      <dsp:txXfrm>
        <a:off x="1222347" y="1486177"/>
        <a:ext cx="4889389" cy="1400764"/>
      </dsp:txXfrm>
    </dsp:sp>
    <dsp:sp modelId="{1D0AE994-9969-4D8F-AD1B-AFB6A82D3622}">
      <dsp:nvSpPr>
        <dsp:cNvPr id="0" name=""/>
        <dsp:cNvSpPr/>
      </dsp:nvSpPr>
      <dsp:spPr>
        <a:xfrm>
          <a:off x="0" y="1486177"/>
          <a:ext cx="1222347" cy="14007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1437"/>
              <a:satOff val="-3033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83" tIns="138364" rIns="64683" bIns="13836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Prioritize</a:t>
          </a:r>
        </a:p>
      </dsp:txBody>
      <dsp:txXfrm>
        <a:off x="0" y="1486177"/>
        <a:ext cx="1222347" cy="1400764"/>
      </dsp:txXfrm>
    </dsp:sp>
    <dsp:sp modelId="{E693AC51-8138-4F1E-95C2-81CEBEAF295A}">
      <dsp:nvSpPr>
        <dsp:cNvPr id="0" name=""/>
        <dsp:cNvSpPr/>
      </dsp:nvSpPr>
      <dsp:spPr>
        <a:xfrm>
          <a:off x="1222347" y="2970987"/>
          <a:ext cx="4889389" cy="1400764"/>
        </a:xfrm>
        <a:prstGeom prst="rect">
          <a:avLst/>
        </a:prstGeom>
        <a:solidFill>
          <a:schemeClr val="accent2">
            <a:hueOff val="1502875"/>
            <a:satOff val="-6066"/>
            <a:lumOff val="588"/>
            <a:alphaOff val="0"/>
          </a:schemeClr>
        </a:solidFill>
        <a:ln w="12700" cap="flat" cmpd="sng" algn="ctr">
          <a:solidFill>
            <a:schemeClr val="accent2">
              <a:hueOff val="1502875"/>
              <a:satOff val="-6066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868" tIns="355794" rIns="94868" bIns="35579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Collaborate with public health experts </a:t>
          </a:r>
        </a:p>
      </dsp:txBody>
      <dsp:txXfrm>
        <a:off x="1222347" y="2970987"/>
        <a:ext cx="4889389" cy="1400764"/>
      </dsp:txXfrm>
    </dsp:sp>
    <dsp:sp modelId="{3DC46E41-0340-403B-A2CF-CFCDBA88D69B}">
      <dsp:nvSpPr>
        <dsp:cNvPr id="0" name=""/>
        <dsp:cNvSpPr/>
      </dsp:nvSpPr>
      <dsp:spPr>
        <a:xfrm>
          <a:off x="0" y="2970987"/>
          <a:ext cx="1222347" cy="14007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2875"/>
              <a:satOff val="-6066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83" tIns="138364" rIns="64683" bIns="13836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Collaborate</a:t>
          </a:r>
        </a:p>
      </dsp:txBody>
      <dsp:txXfrm>
        <a:off x="0" y="2970987"/>
        <a:ext cx="1222347" cy="14007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EF3D5-0712-499C-B485-D38B5871593D}">
      <dsp:nvSpPr>
        <dsp:cNvPr id="0" name=""/>
        <dsp:cNvSpPr/>
      </dsp:nvSpPr>
      <dsp:spPr>
        <a:xfrm>
          <a:off x="0" y="455106"/>
          <a:ext cx="6728905" cy="1123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Browne, C., Matteson, D. S., McBride, L., Hu, L., Liu, Y., Sun, Y., Wen, J., &amp; Barrett, C. B. (2024, January 2). </a:t>
          </a:r>
          <a:r>
            <a:rPr lang="en-US" sz="1600" i="1" kern="1200"/>
            <a:t>ML prediction of poverty and malnutrition dataset</a:t>
          </a:r>
          <a:r>
            <a:rPr lang="en-US" sz="1600" kern="1200"/>
            <a:t>. Kaggle. </a:t>
          </a:r>
          <a:r>
            <a:rPr lang="en-US" sz="1600" u="sng" kern="1200">
              <a:hlinkClick xmlns:r="http://schemas.openxmlformats.org/officeDocument/2006/relationships" r:id="rId1"/>
            </a:rPr>
            <a:t>https://www.kaggle.com/datasets/adamprzychodni/ml-prediction-of-poverty-and-malnutrition-dataset?select=Appendix.pdf</a:t>
          </a:r>
          <a:r>
            <a:rPr lang="en-US" sz="1600" kern="1200"/>
            <a:t> </a:t>
          </a:r>
        </a:p>
      </dsp:txBody>
      <dsp:txXfrm>
        <a:off x="54830" y="509936"/>
        <a:ext cx="6619245" cy="1013540"/>
      </dsp:txXfrm>
    </dsp:sp>
    <dsp:sp modelId="{4766A245-C345-4440-9CB6-D0604DEC7B4E}">
      <dsp:nvSpPr>
        <dsp:cNvPr id="0" name=""/>
        <dsp:cNvSpPr/>
      </dsp:nvSpPr>
      <dsp:spPr>
        <a:xfrm>
          <a:off x="0" y="1624386"/>
          <a:ext cx="6728905" cy="1123200"/>
        </a:xfrm>
        <a:prstGeom prst="roundRect">
          <a:avLst/>
        </a:prstGeom>
        <a:solidFill>
          <a:schemeClr val="accent2">
            <a:hueOff val="751437"/>
            <a:satOff val="-3033"/>
            <a:lumOff val="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Browne, C., Matteson, D. S., McBride, L., Hu, L., Liu, Y., Sun, Y., Wen, J., &amp; Barrett, C. B. (2021). Multivariate random forest prediction of poverty and malnutrition prevalence. </a:t>
          </a:r>
          <a:r>
            <a:rPr lang="en-US" sz="1600" i="1" kern="1200"/>
            <a:t>PLOS ONE</a:t>
          </a:r>
          <a:r>
            <a:rPr lang="en-US" sz="1600" kern="1200"/>
            <a:t>, </a:t>
          </a:r>
          <a:r>
            <a:rPr lang="en-US" sz="1600" i="1" kern="1200"/>
            <a:t>16</a:t>
          </a:r>
          <a:r>
            <a:rPr lang="en-US" sz="1600" kern="1200"/>
            <a:t>(9). https://doi.org/10.1371/journal.pone.0255519 </a:t>
          </a:r>
        </a:p>
      </dsp:txBody>
      <dsp:txXfrm>
        <a:off x="54830" y="1679216"/>
        <a:ext cx="6619245" cy="1013540"/>
      </dsp:txXfrm>
    </dsp:sp>
    <dsp:sp modelId="{95D2E7B4-EC11-4928-A0A6-7B71E58DC4D5}">
      <dsp:nvSpPr>
        <dsp:cNvPr id="0" name=""/>
        <dsp:cNvSpPr/>
      </dsp:nvSpPr>
      <dsp:spPr>
        <a:xfrm>
          <a:off x="0" y="2793666"/>
          <a:ext cx="6728905" cy="1123200"/>
        </a:xfrm>
        <a:prstGeom prst="roundRect">
          <a:avLst/>
        </a:prstGeom>
        <a:solidFill>
          <a:schemeClr val="accent2">
            <a:hueOff val="1502875"/>
            <a:satOff val="-6066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U.S. National Library of Medicine. (1996, January 1). </a:t>
          </a:r>
          <a:r>
            <a:rPr lang="en-US" sz="1600" i="1" kern="1200"/>
            <a:t>Nutritional status</a:t>
          </a:r>
          <a:r>
            <a:rPr lang="en-US" sz="1600" kern="1200"/>
            <a:t>. In Her Lifetime: Female Morbidity and Mortality in Sub-Saharan Africa. </a:t>
          </a:r>
          <a:r>
            <a:rPr lang="en-US" sz="1600" u="sng" kern="1200">
              <a:hlinkClick xmlns:r="http://schemas.openxmlformats.org/officeDocument/2006/relationships" r:id="rId2"/>
            </a:rPr>
            <a:t>https://www.ncbi.nlm.nih.gov/books/NBK232554/</a:t>
          </a:r>
          <a:endParaRPr lang="en-US" sz="1600" kern="1200"/>
        </a:p>
      </dsp:txBody>
      <dsp:txXfrm>
        <a:off x="54830" y="2848496"/>
        <a:ext cx="6619245" cy="1013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11/14/2024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5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5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6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0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1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9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41F2A-2F6F-C45E-44CD-2CC254BD8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 marL="0" marR="0">
              <a:lnSpc>
                <a:spcPct val="90000"/>
              </a:lnSpc>
              <a:spcAft>
                <a:spcPts val="800"/>
              </a:spcAft>
            </a:pPr>
            <a:r>
              <a:rPr lang="en-US" sz="2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Predicting and Analyzing Key Factors Influencing Underweight Women: A Machine Learning Approach with Feature Importance Analysis.</a:t>
            </a:r>
            <a:br>
              <a:rPr lang="en-US" sz="2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2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5BAE2-DB92-E448-C41A-7F56C0475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>
            <a:normAutofit/>
          </a:bodyPr>
          <a:lstStyle/>
          <a:p>
            <a:r>
              <a:rPr lang="en-US" dirty="0"/>
              <a:t>Christian Campbell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10290-87CB-126F-6E8C-A4385F6B34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53" r="3611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63D8C64-8920-1A41-5FDF-4093FFD79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606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34"/>
    </mc:Choice>
    <mc:Fallback>
      <p:transition spd="slow" advTm="51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B4C38B-E236-4D16-A115-8D288DAA2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F83E1-B0AB-E246-6991-D00728F3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2DBF61-F6D1-685F-C412-14749E19AE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50" y="2691638"/>
            <a:ext cx="4114799" cy="318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 preparation complexity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 tuning with 972 parameter combinations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Translating findings into actionable insights </a:t>
            </a:r>
          </a:p>
        </p:txBody>
      </p:sp>
      <p:pic>
        <p:nvPicPr>
          <p:cNvPr id="6" name="Picture 5" descr="Top view of cubes connected with black lines">
            <a:extLst>
              <a:ext uri="{FF2B5EF4-FFF2-40B4-BE49-F238E27FC236}">
                <a16:creationId xmlns:a16="http://schemas.microsoft.com/office/drawing/2014/main" id="{26FA6C79-B90C-F295-7603-E5E39A2786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61" r="6939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4C88619-3850-31F2-332D-D24843B33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232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86"/>
    </mc:Choice>
    <mc:Fallback>
      <p:transition spd="slow" advTm="4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BC1D25-6D37-66E4-BD64-B4E79F1CE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71D93-4ED4-E6A0-391B-34310274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en-US" dirty="0"/>
              <a:t>Future Uses/Additional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102953F-8BA0-21A5-794C-5B58D8A32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6472741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B2BE38F-BD1D-89FC-9752-4C6476FE6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432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30"/>
    </mc:Choice>
    <mc:Fallback>
      <p:transition spd="slow" advTm="2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62FED-ADF3-B0E4-3A90-3454DC62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200DE-06E1-D46C-FA6E-86ED1C44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>
            <a:normAutofit/>
          </a:bodyPr>
          <a:lstStyle/>
          <a:p>
            <a:r>
              <a:rPr lang="en-US" sz="3100"/>
              <a:t>Recommendations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8283B21-6403-7C77-2595-E0B0F6A64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235066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E9750D78-FF00-442A-8190-0770E51E1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010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1"/>
    </mc:Choice>
    <mc:Fallback>
      <p:transition spd="slow" advTm="30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18AAB-5011-C199-3956-79F8338EC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93005-430B-DA08-A3F6-4E6E3F9E6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344711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458B88-D65C-8E1D-9511-30530577C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209877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FDD9C66-E881-0514-3146-AA47C0E54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525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4"/>
    </mc:Choice>
    <mc:Fallback>
      <p:transition spd="slow" advTm="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90209-15A3-BA65-DCA8-8BBC8ED7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344711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C6F0E47-7979-369D-64CC-EEEC1E6F52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146085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D151855-5527-0729-89AF-1FC7DEF492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552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18"/>
    </mc:Choice>
    <mc:Fallback>
      <p:transition spd="slow" advTm="48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8A8577-F894-3981-7545-4B677853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22E23-7BE7-53BA-06AB-B0EC69A8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en-US" dirty="0"/>
              <a:t>Background/History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0B29B69-A29D-2674-FF67-6F8CCBDE5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000006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19C9FCAD-B758-F626-2668-8D028C964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975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47"/>
    </mc:Choice>
    <mc:Fallback>
      <p:transition spd="slow" advTm="5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F9E91-08A5-CCF5-5019-5B3AFD2E9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AF689-61DE-D98D-A32D-F36D5BC2C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1726-0E6E-3CE5-4035-F3FE5BD1C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93" y="2691638"/>
            <a:ext cx="4133647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Data from 11 countries prioritized by USAID Feed the Future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Features: urban/rural location, altitude, rainfall, climate, socio-economic indicators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Data preparation: handling missing values, numerical encoding of categories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pic>
        <p:nvPicPr>
          <p:cNvPr id="5" name="Picture 4" descr="Digital financial graphs in 3D">
            <a:extLst>
              <a:ext uri="{FF2B5EF4-FFF2-40B4-BE49-F238E27FC236}">
                <a16:creationId xmlns:a16="http://schemas.microsoft.com/office/drawing/2014/main" id="{BA4D2B8F-AD1C-9210-3F9F-49261E45D4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06" r="-2" b="-2"/>
          <a:stretch/>
        </p:blipFill>
        <p:spPr>
          <a:xfrm>
            <a:off x="20" y="10"/>
            <a:ext cx="6967738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7373356-6D1F-28EE-5799-0650733F3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4439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94"/>
    </mc:Choice>
    <mc:Fallback>
      <p:transition spd="slow" advTm="58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E21041-9988-87D0-A322-0100DA512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6B72F-33F0-B8BF-2849-A8C2B5D9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573698E6-1665-06EF-0693-1075441262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316343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C1C5EAB7-5AC8-BDAC-3AF7-B64862EAB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741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00"/>
    </mc:Choice>
    <mc:Fallback>
      <p:transition spd="slow" advTm="64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B0672-C363-358E-BC3B-82F08B158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87A4-F6AE-E700-7334-6E54E7CE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1F4838-1570-4D74-FDD7-2ABBEA9140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49" y="2263364"/>
            <a:ext cx="535966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model: 200 decision trees, optimal depth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performance: MAE = 0.0361, R² = 0.8742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performance: MAE = 0.0732, R² = 0.5295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influential features: longitude, country, latitude, travel time, wasting prevalence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1F904-0ECA-43AA-4C48-2B029413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7" y="4407146"/>
            <a:ext cx="11412858" cy="2294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71061-EF9A-6A04-FC06-5E44B1034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944" y="998300"/>
            <a:ext cx="6102749" cy="3442577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67F5345-0189-8427-B287-B4CF7347B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144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60"/>
    </mc:Choice>
    <mc:Fallback>
      <p:transition spd="slow" advTm="75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34ED86-6396-46E0-59F3-C8D4523E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0F94B-F5B2-1EA5-0DF7-76270CC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1A67BCC-ABF7-C0EA-E6A0-60FA20E38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152936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5FA213A1-FB78-D881-B8B4-D1CD930EA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740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60"/>
    </mc:Choice>
    <mc:Fallback>
      <p:transition spd="slow" advTm="5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DE7C7-FB40-AD3A-00BC-9C02065FE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67E596-6364-884D-8ECA-DABD757BD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D2B68F25-9A51-A015-18EA-6B5E98F8A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6C7511A4-6FBF-0246-AB44-3B819A70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857F1F-17F7-9144-8BBA-AD63FC0A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B56DB-1DCA-E71C-A250-50DED5BF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B99DC1-E360-1DB9-D596-B04E9D6AAE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50" y="2691638"/>
            <a:ext cx="8267296" cy="318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 represents the studied population accurately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Imputation with column averages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Categorical data converted for model training 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8D56D3E8-B102-DF4E-8F6F-48B29022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1A30FD8A-9811-C41D-D8EE-6DE10E34EA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366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9176"/>
    </mc:Choice>
    <mc:Fallback>
      <p:transition spd="slow" advTm="49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C2F00-DEF1-33A1-BF80-BCC39FA81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FED56-E9EF-D71E-0B9E-B7EF81F9A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7AC4BB-7BBD-49AA-0F32-E08609344F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50" y="2691638"/>
            <a:ext cx="4114799" cy="318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 quality and completeness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Region-specific applicability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Real-world factors not included </a:t>
            </a:r>
          </a:p>
        </p:txBody>
      </p:sp>
      <p:pic>
        <p:nvPicPr>
          <p:cNvPr id="6" name="Picture 5" descr="Top shot of a representation of networks with stick figures.">
            <a:extLst>
              <a:ext uri="{FF2B5EF4-FFF2-40B4-BE49-F238E27FC236}">
                <a16:creationId xmlns:a16="http://schemas.microsoft.com/office/drawing/2014/main" id="{57C02C44-1998-6475-B872-06A6038CCB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134" r="4302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C2B2D7F-49B2-81D7-95C0-7382411E7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725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18"/>
    </mc:Choice>
    <mc:Fallback>
      <p:transition spd="slow" advTm="48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7E8"/>
      </a:lt2>
      <a:accent1>
        <a:srgbClr val="C35A4D"/>
      </a:accent1>
      <a:accent2>
        <a:srgbClr val="B1793B"/>
      </a:accent2>
      <a:accent3>
        <a:srgbClr val="ACA643"/>
      </a:accent3>
      <a:accent4>
        <a:srgbClr val="87B13B"/>
      </a:accent4>
      <a:accent5>
        <a:srgbClr val="60B547"/>
      </a:accent5>
      <a:accent6>
        <a:srgbClr val="3BB152"/>
      </a:accent6>
      <a:hlink>
        <a:srgbClr val="338F9B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467</Words>
  <Application>Microsoft Office PowerPoint</Application>
  <PresentationFormat>Widescreen</PresentationFormat>
  <Paragraphs>59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Avenir Next</vt:lpstr>
      <vt:lpstr>Seaford Display</vt:lpstr>
      <vt:lpstr>System Font Regular</vt:lpstr>
      <vt:lpstr>Tenorite</vt:lpstr>
      <vt:lpstr>MadridVTI</vt:lpstr>
      <vt:lpstr>Predicting and Analyzing Key Factors Influencing Underweight Women: A Machine Learning Approach with Feature Importance Analysis. </vt:lpstr>
      <vt:lpstr>Business Problem</vt:lpstr>
      <vt:lpstr>Background/History</vt:lpstr>
      <vt:lpstr>Data</vt:lpstr>
      <vt:lpstr>Methods</vt:lpstr>
      <vt:lpstr>Analysis</vt:lpstr>
      <vt:lpstr>Conclusion</vt:lpstr>
      <vt:lpstr>Assumptions</vt:lpstr>
      <vt:lpstr>Limitations</vt:lpstr>
      <vt:lpstr>Challenges</vt:lpstr>
      <vt:lpstr>Future Uses/Additional Applications</vt:lpstr>
      <vt:lpstr>Recommendations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Campbell</dc:creator>
  <cp:lastModifiedBy>Christian Campbell</cp:lastModifiedBy>
  <cp:revision>3</cp:revision>
  <dcterms:created xsi:type="dcterms:W3CDTF">2024-11-14T20:55:27Z</dcterms:created>
  <dcterms:modified xsi:type="dcterms:W3CDTF">2024-11-14T22:28:41Z</dcterms:modified>
</cp:coreProperties>
</file>